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xls" ContentType="application/vnd.ms-excel"/>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677" r:id="rId4"/>
  </p:sldMasterIdLst>
  <p:notesMasterIdLst>
    <p:notesMasterId r:id="rId144"/>
  </p:notesMasterIdLst>
  <p:handoutMasterIdLst>
    <p:handoutMasterId r:id="rId145"/>
  </p:handoutMasterIdLst>
  <p:sldIdLst>
    <p:sldId id="256" r:id="rId5"/>
    <p:sldId id="258" r:id="rId6"/>
    <p:sldId id="333" r:id="rId7"/>
    <p:sldId id="334" r:id="rId8"/>
    <p:sldId id="335" r:id="rId9"/>
    <p:sldId id="336" r:id="rId10"/>
    <p:sldId id="337" r:id="rId11"/>
    <p:sldId id="338" r:id="rId12"/>
    <p:sldId id="339" r:id="rId13"/>
    <p:sldId id="340" r:id="rId14"/>
    <p:sldId id="341" r:id="rId15"/>
    <p:sldId id="342" r:id="rId16"/>
    <p:sldId id="343" r:id="rId17"/>
    <p:sldId id="344" r:id="rId18"/>
    <p:sldId id="345" r:id="rId19"/>
    <p:sldId id="346" r:id="rId20"/>
    <p:sldId id="347" r:id="rId21"/>
    <p:sldId id="348" r:id="rId22"/>
    <p:sldId id="349" r:id="rId23"/>
    <p:sldId id="350" r:id="rId24"/>
    <p:sldId id="351" r:id="rId25"/>
    <p:sldId id="352" r:id="rId26"/>
    <p:sldId id="353" r:id="rId27"/>
    <p:sldId id="354" r:id="rId28"/>
    <p:sldId id="355" r:id="rId29"/>
    <p:sldId id="356" r:id="rId30"/>
    <p:sldId id="357" r:id="rId31"/>
    <p:sldId id="471" r:id="rId32"/>
    <p:sldId id="358" r:id="rId33"/>
    <p:sldId id="359" r:id="rId34"/>
    <p:sldId id="360" r:id="rId35"/>
    <p:sldId id="361" r:id="rId36"/>
    <p:sldId id="362" r:id="rId37"/>
    <p:sldId id="363" r:id="rId38"/>
    <p:sldId id="364" r:id="rId39"/>
    <p:sldId id="365" r:id="rId40"/>
    <p:sldId id="366" r:id="rId41"/>
    <p:sldId id="367" r:id="rId42"/>
    <p:sldId id="368" r:id="rId43"/>
    <p:sldId id="369" r:id="rId44"/>
    <p:sldId id="370" r:id="rId45"/>
    <p:sldId id="371" r:id="rId46"/>
    <p:sldId id="372" r:id="rId47"/>
    <p:sldId id="373" r:id="rId48"/>
    <p:sldId id="374" r:id="rId49"/>
    <p:sldId id="375" r:id="rId50"/>
    <p:sldId id="376" r:id="rId51"/>
    <p:sldId id="377" r:id="rId52"/>
    <p:sldId id="378" r:id="rId53"/>
    <p:sldId id="379" r:id="rId54"/>
    <p:sldId id="380" r:id="rId55"/>
    <p:sldId id="381" r:id="rId56"/>
    <p:sldId id="382" r:id="rId57"/>
    <p:sldId id="383" r:id="rId58"/>
    <p:sldId id="384" r:id="rId59"/>
    <p:sldId id="385" r:id="rId60"/>
    <p:sldId id="386" r:id="rId61"/>
    <p:sldId id="387" r:id="rId62"/>
    <p:sldId id="388" r:id="rId63"/>
    <p:sldId id="389" r:id="rId64"/>
    <p:sldId id="390" r:id="rId65"/>
    <p:sldId id="391" r:id="rId66"/>
    <p:sldId id="392" r:id="rId67"/>
    <p:sldId id="393" r:id="rId68"/>
    <p:sldId id="394" r:id="rId69"/>
    <p:sldId id="395" r:id="rId70"/>
    <p:sldId id="396" r:id="rId71"/>
    <p:sldId id="397" r:id="rId72"/>
    <p:sldId id="398" r:id="rId73"/>
    <p:sldId id="399" r:id="rId74"/>
    <p:sldId id="400" r:id="rId75"/>
    <p:sldId id="401" r:id="rId76"/>
    <p:sldId id="402" r:id="rId77"/>
    <p:sldId id="403" r:id="rId78"/>
    <p:sldId id="404" r:id="rId79"/>
    <p:sldId id="405" r:id="rId80"/>
    <p:sldId id="406" r:id="rId81"/>
    <p:sldId id="407" r:id="rId82"/>
    <p:sldId id="408" r:id="rId83"/>
    <p:sldId id="409" r:id="rId84"/>
    <p:sldId id="410" r:id="rId85"/>
    <p:sldId id="411" r:id="rId86"/>
    <p:sldId id="412" r:id="rId87"/>
    <p:sldId id="413" r:id="rId88"/>
    <p:sldId id="414" r:id="rId89"/>
    <p:sldId id="415" r:id="rId90"/>
    <p:sldId id="416" r:id="rId91"/>
    <p:sldId id="417" r:id="rId92"/>
    <p:sldId id="418" r:id="rId93"/>
    <p:sldId id="419" r:id="rId94"/>
    <p:sldId id="420" r:id="rId95"/>
    <p:sldId id="421" r:id="rId96"/>
    <p:sldId id="422" r:id="rId97"/>
    <p:sldId id="423" r:id="rId98"/>
    <p:sldId id="424" r:id="rId99"/>
    <p:sldId id="425" r:id="rId100"/>
    <p:sldId id="426" r:id="rId101"/>
    <p:sldId id="466" r:id="rId102"/>
    <p:sldId id="448" r:id="rId103"/>
    <p:sldId id="449" r:id="rId104"/>
    <p:sldId id="450" r:id="rId105"/>
    <p:sldId id="451" r:id="rId106"/>
    <p:sldId id="452" r:id="rId107"/>
    <p:sldId id="453" r:id="rId108"/>
    <p:sldId id="454" r:id="rId109"/>
    <p:sldId id="455" r:id="rId110"/>
    <p:sldId id="456" r:id="rId111"/>
    <p:sldId id="457" r:id="rId112"/>
    <p:sldId id="458" r:id="rId113"/>
    <p:sldId id="459" r:id="rId114"/>
    <p:sldId id="460" r:id="rId115"/>
    <p:sldId id="461" r:id="rId116"/>
    <p:sldId id="462" r:id="rId117"/>
    <p:sldId id="463" r:id="rId118"/>
    <p:sldId id="464" r:id="rId119"/>
    <p:sldId id="465" r:id="rId120"/>
    <p:sldId id="467" r:id="rId121"/>
    <p:sldId id="468" r:id="rId122"/>
    <p:sldId id="469" r:id="rId123"/>
    <p:sldId id="428" r:id="rId124"/>
    <p:sldId id="429" r:id="rId125"/>
    <p:sldId id="430" r:id="rId126"/>
    <p:sldId id="472" r:id="rId127"/>
    <p:sldId id="431" r:id="rId128"/>
    <p:sldId id="432" r:id="rId129"/>
    <p:sldId id="433" r:id="rId130"/>
    <p:sldId id="434" r:id="rId131"/>
    <p:sldId id="435" r:id="rId132"/>
    <p:sldId id="436" r:id="rId133"/>
    <p:sldId id="437" r:id="rId134"/>
    <p:sldId id="438" r:id="rId135"/>
    <p:sldId id="439" r:id="rId136"/>
    <p:sldId id="440" r:id="rId137"/>
    <p:sldId id="441" r:id="rId138"/>
    <p:sldId id="442" r:id="rId139"/>
    <p:sldId id="443" r:id="rId140"/>
    <p:sldId id="444" r:id="rId141"/>
    <p:sldId id="445" r:id="rId142"/>
    <p:sldId id="446" r:id="rId143"/>
  </p:sldIdLst>
  <p:sldSz cx="9144000" cy="6858000" type="screen4x3"/>
  <p:notesSz cx="5029200" cy="7772400"/>
  <p:embeddedFontLst>
    <p:embeddedFont>
      <p:font typeface="Tahoma" panose="020B0604030504040204" pitchFamily="34" charset="0"/>
      <p:regular r:id="rId146"/>
      <p:bold r:id="rId147"/>
    </p:embeddedFont>
    <p:embeddedFont>
      <p:font typeface="Candara" panose="020E0502030303020204" pitchFamily="34" charset="0"/>
      <p:regular r:id="rId148"/>
      <p:bold r:id="rId149"/>
      <p:italic r:id="rId150"/>
      <p:boldItalic r:id="rId151"/>
    </p:embeddedFont>
    <p:embeddedFont>
      <p:font typeface="MS PGothic" panose="020B0600070205080204" pitchFamily="34" charset="-128"/>
      <p:regular r:id="rId152"/>
    </p:embeddedFont>
    <p:embeddedFont>
      <p:font typeface="Webdings" panose="05030102010509060703" pitchFamily="18" charset="2"/>
      <p:regular r:id="rId153"/>
    </p:embeddedFont>
    <p:embeddedFont>
      <p:font typeface="Calibri" panose="020F0502020204030204" pitchFamily="34" charset="0"/>
      <p:regular r:id="rId154"/>
      <p:bold r:id="rId155"/>
      <p:italic r:id="rId156"/>
      <p:boldItalic r:id="rId1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0409" autoAdjust="0"/>
  </p:normalViewPr>
  <p:slideViewPr>
    <p:cSldViewPr snapToGrid="0" showGuides="1">
      <p:cViewPr>
        <p:scale>
          <a:sx n="66" d="100"/>
          <a:sy n="66" d="100"/>
        </p:scale>
        <p:origin x="-1464" y="-108"/>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3000" y="-96"/>
      </p:cViewPr>
      <p:guideLst>
        <p:guide orient="horz" pos="2448"/>
        <p:guide pos="158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font" Target="fonts/font9.fntdata"/><Relationship Id="rId159"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notesMaster" Target="notesMasters/notesMaster1.xml"/><Relationship Id="rId149" Type="http://schemas.openxmlformats.org/officeDocument/2006/relationships/font" Target="fonts/font4.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font" Target="fonts/font5.fntdata"/><Relationship Id="rId155" Type="http://schemas.openxmlformats.org/officeDocument/2006/relationships/font" Target="fonts/font10.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handoutMaster" Target="handoutMasters/handoutMaster1.xml"/><Relationship Id="rId153" Type="http://schemas.openxmlformats.org/officeDocument/2006/relationships/font" Target="fonts/font8.fntdata"/><Relationship Id="rId16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font" Target="fonts/font3.fntdata"/><Relationship Id="rId151" Type="http://schemas.openxmlformats.org/officeDocument/2006/relationships/font" Target="fonts/font6.fntdata"/><Relationship Id="rId156"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font" Target="fonts/font1.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font" Target="fonts/font12.fntdata"/><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font" Target="fonts/font7.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font" Target="fonts/font2.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179320" cy="388620"/>
          </a:xfrm>
          <a:prstGeom prst="rect">
            <a:avLst/>
          </a:prstGeom>
        </p:spPr>
        <p:txBody>
          <a:bodyPr vert="horz" lIns="73145" tIns="36573" rIns="73145" bIns="36573" rtlCol="0"/>
          <a:lstStyle>
            <a:lvl1pPr algn="l">
              <a:defRPr sz="1000"/>
            </a:lvl1pPr>
          </a:lstStyle>
          <a:p>
            <a:endParaRPr lang="en-US"/>
          </a:p>
        </p:txBody>
      </p:sp>
      <p:sp>
        <p:nvSpPr>
          <p:cNvPr id="3" name="Date Placeholder 2"/>
          <p:cNvSpPr>
            <a:spLocks noGrp="1"/>
          </p:cNvSpPr>
          <p:nvPr>
            <p:ph type="dt" sz="quarter" idx="1"/>
          </p:nvPr>
        </p:nvSpPr>
        <p:spPr>
          <a:xfrm>
            <a:off x="2848716" y="0"/>
            <a:ext cx="2179320" cy="388620"/>
          </a:xfrm>
          <a:prstGeom prst="rect">
            <a:avLst/>
          </a:prstGeom>
        </p:spPr>
        <p:txBody>
          <a:bodyPr vert="horz" lIns="73145" tIns="36573" rIns="73145" bIns="36573" rtlCol="0"/>
          <a:lstStyle>
            <a:lvl1pPr algn="r">
              <a:defRPr sz="1000"/>
            </a:lvl1pPr>
          </a:lstStyle>
          <a:p>
            <a:fld id="{DB228672-4337-41E0-A109-2BF6C0A0EED5}" type="datetimeFigureOut">
              <a:rPr lang="en-US" smtClean="0"/>
              <a:pPr/>
              <a:t>9/22/2016</a:t>
            </a:fld>
            <a:endParaRPr lang="en-US"/>
          </a:p>
        </p:txBody>
      </p:sp>
      <p:sp>
        <p:nvSpPr>
          <p:cNvPr id="4" name="Footer Placeholder 3"/>
          <p:cNvSpPr>
            <a:spLocks noGrp="1"/>
          </p:cNvSpPr>
          <p:nvPr>
            <p:ph type="ftr" sz="quarter" idx="2"/>
          </p:nvPr>
        </p:nvSpPr>
        <p:spPr>
          <a:xfrm>
            <a:off x="0" y="7382431"/>
            <a:ext cx="2179320" cy="388620"/>
          </a:xfrm>
          <a:prstGeom prst="rect">
            <a:avLst/>
          </a:prstGeom>
        </p:spPr>
        <p:txBody>
          <a:bodyPr vert="horz" lIns="73145" tIns="36573" rIns="73145" bIns="36573" rtlCol="0" anchor="b"/>
          <a:lstStyle>
            <a:lvl1pPr algn="l">
              <a:defRPr sz="1000"/>
            </a:lvl1pPr>
          </a:lstStyle>
          <a:p>
            <a:r>
              <a:rPr lang="en-US" smtClean="0"/>
              <a:t>Page XX-#</a:t>
            </a:r>
            <a:endParaRPr lang="en-US"/>
          </a:p>
        </p:txBody>
      </p:sp>
      <p:sp>
        <p:nvSpPr>
          <p:cNvPr id="5" name="Slide Number Placeholder 4"/>
          <p:cNvSpPr>
            <a:spLocks noGrp="1"/>
          </p:cNvSpPr>
          <p:nvPr>
            <p:ph type="sldNum" sz="quarter" idx="3"/>
          </p:nvPr>
        </p:nvSpPr>
        <p:spPr>
          <a:xfrm>
            <a:off x="2848716" y="7382431"/>
            <a:ext cx="2179320" cy="388620"/>
          </a:xfrm>
          <a:prstGeom prst="rect">
            <a:avLst/>
          </a:prstGeom>
        </p:spPr>
        <p:txBody>
          <a:bodyPr vert="horz" lIns="73145" tIns="36573" rIns="73145" bIns="36573" rtlCol="0" anchor="b"/>
          <a:lstStyle>
            <a:lvl1pPr algn="r">
              <a:defRPr sz="10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866775" y="582613"/>
            <a:ext cx="3886200" cy="2914650"/>
          </a:xfrm>
          <a:prstGeom prst="rect">
            <a:avLst/>
          </a:prstGeom>
          <a:noFill/>
          <a:ln w="12700">
            <a:solidFill>
              <a:prstClr val="black"/>
            </a:solidFill>
          </a:ln>
        </p:spPr>
        <p:txBody>
          <a:bodyPr vert="horz" lIns="73145" tIns="36573" rIns="73145" bIns="36573" rtlCol="0" anchor="ctr"/>
          <a:lstStyle/>
          <a:p>
            <a:r>
              <a:rPr lang="en-US" dirty="0" smtClean="0"/>
              <a:t>text</a:t>
            </a:r>
            <a:endParaRPr lang="en-US" dirty="0"/>
          </a:p>
        </p:txBody>
      </p:sp>
      <p:sp>
        <p:nvSpPr>
          <p:cNvPr id="5" name="Notes Placeholder 4"/>
          <p:cNvSpPr>
            <a:spLocks noGrp="1"/>
          </p:cNvSpPr>
          <p:nvPr>
            <p:ph type="body" sz="quarter" idx="3"/>
          </p:nvPr>
        </p:nvSpPr>
        <p:spPr>
          <a:xfrm>
            <a:off x="930600" y="3600452"/>
            <a:ext cx="3764690" cy="3497580"/>
          </a:xfrm>
          <a:prstGeom prst="rect">
            <a:avLst/>
          </a:prstGeom>
        </p:spPr>
        <p:txBody>
          <a:bodyPr vert="horz" lIns="73145" tIns="36573" rIns="73145" bIns="36573"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739464" y="409168"/>
            <a:ext cx="0" cy="6800850"/>
          </a:xfrm>
          <a:prstGeom prst="line">
            <a:avLst/>
          </a:prstGeom>
          <a:noFill/>
          <a:ln w="9525">
            <a:solidFill>
              <a:schemeClr val="tx1"/>
            </a:solidFill>
            <a:round/>
            <a:headEnd/>
            <a:tailEnd/>
          </a:ln>
          <a:effectLst/>
        </p:spPr>
        <p:txBody>
          <a:bodyPr lIns="73145" tIns="36573" rIns="73145" bIns="36573"/>
          <a:lstStyle/>
          <a:p>
            <a:endParaRPr lang="en-US"/>
          </a:p>
        </p:txBody>
      </p:sp>
      <p:sp>
        <p:nvSpPr>
          <p:cNvPr id="11" name="Rectangle 14"/>
          <p:cNvSpPr>
            <a:spLocks noChangeArrowheads="1"/>
          </p:cNvSpPr>
          <p:nvPr/>
        </p:nvSpPr>
        <p:spPr bwMode="auto">
          <a:xfrm>
            <a:off x="176955" y="129540"/>
            <a:ext cx="4767263" cy="263129"/>
          </a:xfrm>
          <a:prstGeom prst="rect">
            <a:avLst/>
          </a:prstGeom>
          <a:noFill/>
          <a:ln w="9525">
            <a:noFill/>
            <a:miter lim="800000"/>
            <a:headEnd/>
            <a:tailEnd/>
          </a:ln>
          <a:effectLst/>
        </p:spPr>
        <p:txBody>
          <a:bodyPr lIns="73950" tIns="36975" rIns="73950" bIns="36975"/>
          <a:lstStyle/>
          <a:p>
            <a:pPr marL="0" marR="0" indent="0" algn="l" defTabSz="731450" rtl="0" eaLnBrk="1" fontAlgn="auto" latinLnBrk="0" hangingPunct="1">
              <a:lnSpc>
                <a:spcPct val="100000"/>
              </a:lnSpc>
              <a:spcBef>
                <a:spcPts val="0"/>
              </a:spcBef>
              <a:spcAft>
                <a:spcPts val="0"/>
              </a:spcAft>
              <a:buClrTx/>
              <a:buSzTx/>
              <a:buFontTx/>
              <a:buNone/>
              <a:tabLst/>
              <a:defRPr/>
            </a:pPr>
            <a:r>
              <a:rPr lang="en-US" sz="1000" b="0" dirty="0" smtClean="0">
                <a:solidFill>
                  <a:srgbClr val="000000"/>
                </a:solidFill>
                <a:latin typeface="Arial" panose="020B0604020202020204" pitchFamily="34" charset="0"/>
                <a:ea typeface="ＭＳ Ｐゴシック" pitchFamily="34" charset="-128"/>
                <a:cs typeface="Arial" panose="020B0604020202020204" pitchFamily="34" charset="0"/>
              </a:rPr>
              <a:t>IBM </a:t>
            </a:r>
            <a:r>
              <a:rPr lang="en-US" sz="1000" b="0" dirty="0" err="1" smtClean="0">
                <a:solidFill>
                  <a:srgbClr val="000000"/>
                </a:solidFill>
                <a:latin typeface="Arial" panose="020B0604020202020204" pitchFamily="34" charset="0"/>
                <a:ea typeface="ＭＳ Ｐゴシック" pitchFamily="34" charset="-128"/>
                <a:cs typeface="Arial" panose="020B0604020202020204" pitchFamily="34" charset="0"/>
              </a:rPr>
              <a:t>InfoSphere</a:t>
            </a:r>
            <a:r>
              <a:rPr lang="en-US" sz="1000" b="0" dirty="0" smtClean="0">
                <a:solidFill>
                  <a:srgbClr val="000000"/>
                </a:solidFill>
                <a:latin typeface="Arial" panose="020B0604020202020204" pitchFamily="34" charset="0"/>
                <a:ea typeface="ＭＳ Ｐゴシック" pitchFamily="34" charset="-128"/>
                <a:cs typeface="Arial" panose="020B0604020202020204" pitchFamily="34" charset="0"/>
              </a:rPr>
              <a:t> Information Server	</a:t>
            </a:r>
            <a:r>
              <a:rPr lang="en-US" sz="1000" b="0" dirty="0" smtClean="0">
                <a:solidFill>
                  <a:srgbClr val="000000"/>
                </a:solidFill>
                <a:latin typeface="Arial" panose="020B0604020202020204" pitchFamily="34" charset="0"/>
                <a:ea typeface="ＭＳ Ｐゴシック" pitchFamily="34" charset="-128"/>
                <a:cs typeface="Arial" panose="020B0604020202020204" pitchFamily="34" charset="0"/>
              </a:rPr>
              <a:t>Various </a:t>
            </a:r>
            <a:r>
              <a:rPr lang="en-US" sz="1000" b="0" dirty="0" err="1" smtClean="0">
                <a:solidFill>
                  <a:srgbClr val="000000"/>
                </a:solidFill>
                <a:latin typeface="Arial" panose="020B0604020202020204" pitchFamily="34" charset="0"/>
                <a:ea typeface="ＭＳ Ｐゴシック" pitchFamily="34" charset="-128"/>
                <a:cs typeface="Arial" panose="020B0604020202020204" pitchFamily="34" charset="0"/>
              </a:rPr>
              <a:t>DataStage</a:t>
            </a:r>
            <a:r>
              <a:rPr lang="en-US" sz="1000" b="0" dirty="0" smtClean="0">
                <a:solidFill>
                  <a:srgbClr val="000000"/>
                </a:solidFill>
                <a:latin typeface="Arial" panose="020B0604020202020204" pitchFamily="34" charset="0"/>
                <a:ea typeface="ＭＳ Ｐゴシック" pitchFamily="34" charset="-128"/>
                <a:cs typeface="Arial" panose="020B0604020202020204" pitchFamily="34" charset="0"/>
              </a:rPr>
              <a:t> Stages and Examples</a:t>
            </a:r>
            <a:r>
              <a:rPr lang="en-US" sz="1000" b="0" dirty="0" smtClean="0">
                <a:latin typeface="Arial" panose="020B0604020202020204" pitchFamily="34" charset="0"/>
                <a:cs typeface="Arial" panose="020B0604020202020204" pitchFamily="34" charset="0"/>
              </a:rPr>
              <a:t>		</a:t>
            </a:r>
            <a:endParaRPr lang="en-US" b="0" dirty="0">
              <a:latin typeface="Arial" panose="020B0604020202020204" pitchFamily="34" charset="0"/>
              <a:cs typeface="Arial" panose="020B0604020202020204" pitchFamily="34" charset="0"/>
            </a:endParaRPr>
          </a:p>
        </p:txBody>
      </p:sp>
      <p:sp>
        <p:nvSpPr>
          <p:cNvPr id="12" name="Rectangle 14"/>
          <p:cNvSpPr>
            <a:spLocks noChangeArrowheads="1"/>
          </p:cNvSpPr>
          <p:nvPr/>
        </p:nvSpPr>
        <p:spPr bwMode="auto">
          <a:xfrm>
            <a:off x="2906049" y="7230482"/>
            <a:ext cx="2025855" cy="381000"/>
          </a:xfrm>
          <a:prstGeom prst="rect">
            <a:avLst/>
          </a:prstGeom>
          <a:noFill/>
          <a:ln w="9525">
            <a:noFill/>
            <a:miter lim="800000"/>
            <a:headEnd/>
            <a:tailEnd/>
          </a:ln>
          <a:effectLst/>
        </p:spPr>
        <p:txBody>
          <a:bodyPr lIns="73950" tIns="36975" rIns="73950" bIns="36975"/>
          <a:lstStyle/>
          <a:p>
            <a:pPr marL="0" marR="0" indent="0" algn="l" defTabSz="73145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Page 01-</a:t>
            </a:r>
            <a:fld id="{BD9FB300-F9DC-4669-88F4-967ABA23CC04}" type="slidenum">
              <a:rPr lang="en-US" sz="1000" smtClean="0">
                <a:latin typeface="Arial" panose="020B0604020202020204" pitchFamily="34" charset="0"/>
                <a:cs typeface="Arial" panose="020B0604020202020204" pitchFamily="34" charset="0"/>
              </a:rPr>
              <a:pPr marL="0" marR="0" indent="0" algn="l" defTabSz="731450"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a:p>
            <a:r>
              <a:rPr lang="en-US" sz="1000" dirty="0" smtClean="0">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9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9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9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9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9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866775" y="582613"/>
            <a:ext cx="3886200" cy="2914650"/>
          </a:xfrm>
        </p:spPr>
      </p:sp>
      <p:sp>
        <p:nvSpPr>
          <p:cNvPr id="7" name="Notes Placeholder 6"/>
          <p:cNvSpPr>
            <a:spLocks noGrp="1"/>
          </p:cNvSpPr>
          <p:nvPr>
            <p:ph type="body" idx="1"/>
          </p:nvPr>
        </p:nvSpPr>
        <p:spPr/>
        <p:txBody>
          <a:bodyPr>
            <a:normAutofit/>
          </a:bodyPr>
          <a:lstStyle/>
          <a:p>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90105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7" name="Rectangle 3"/>
          <p:cNvSpPr>
            <a:spLocks noGrp="1" noChangeArrowheads="1"/>
          </p:cNvSpPr>
          <p:nvPr>
            <p:ph type="body" idx="1"/>
          </p:nvPr>
        </p:nvSpPr>
        <p:spPr/>
        <p:txBody>
          <a:bodyPr/>
          <a:lstStyle/>
          <a:p>
            <a:r>
              <a:rPr lang="en-US" altLang="en-US" smtClean="0"/>
              <a:t>In this module, we’ll discuss two stages that can be used to perform derivations to implement business logic. Our main focus in on the Transformer stage.  We’ll also briefly discuss the Modify stage.</a:t>
            </a:r>
          </a:p>
        </p:txBody>
      </p:sp>
      <p:sp>
        <p:nvSpPr>
          <p:cNvPr id="3" name="Slide Image Placeholder 2"/>
          <p:cNvSpPr>
            <a:spLocks noGrp="1" noRot="1" noChangeAspect="1"/>
          </p:cNvSpPr>
          <p:nvPr>
            <p:ph type="sldImg"/>
          </p:nvPr>
        </p:nvSpPr>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81" name="Rectangle 3"/>
          <p:cNvSpPr>
            <a:spLocks noGrp="1" noChangeArrowheads="1"/>
          </p:cNvSpPr>
          <p:nvPr>
            <p:ph type="body" idx="1"/>
          </p:nvPr>
        </p:nvSpPr>
        <p:spPr/>
        <p:txBody>
          <a:bodyPr/>
          <a:lstStyle/>
          <a:p>
            <a:r>
              <a:rPr lang="en-US" altLang="en-US" smtClean="0"/>
              <a:t>In this module, we’ll discuss two stages that can be used to perform derivations to implement business logic. Our main focus in on the Transformer stage.  We’ll also briefly discuss the Modify stage.</a:t>
            </a:r>
          </a:p>
        </p:txBody>
      </p:sp>
      <p:sp>
        <p:nvSpPr>
          <p:cNvPr id="3" name="Slide Image Placeholder 2"/>
          <p:cNvSpPr>
            <a:spLocks noGrp="1" noRot="1" noChangeAspect="1"/>
          </p:cNvSpPr>
          <p:nvPr>
            <p:ph type="sldImg"/>
          </p:nvPr>
        </p:nvSpPr>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5" name="Rectangle 3"/>
          <p:cNvSpPr>
            <a:spLocks noGrp="1" noChangeArrowheads="1"/>
          </p:cNvSpPr>
          <p:nvPr>
            <p:ph type="body" idx="1"/>
          </p:nvPr>
        </p:nvSpPr>
        <p:spPr/>
        <p:txBody>
          <a:bodyPr/>
          <a:lstStyle/>
          <a:p>
            <a:r>
              <a:rPr lang="en-US" altLang="en-US" smtClean="0"/>
              <a:t>In this module, we’ll discuss two stages that can be used to perform derivations to implement business logic. Our main focus in on the Transformer stage.  We’ll also briefly discuss the Modify stage.</a:t>
            </a:r>
          </a:p>
        </p:txBody>
      </p:sp>
      <p:sp>
        <p:nvSpPr>
          <p:cNvPr id="3" name="Slide Image Placeholder 2"/>
          <p:cNvSpPr>
            <a:spLocks noGrp="1" noRot="1" noChangeAspect="1"/>
          </p:cNvSpPr>
          <p:nvPr>
            <p:ph type="sldImg"/>
          </p:nvPr>
        </p:nvSpPr>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0817538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9" name="Rectangle 3"/>
          <p:cNvSpPr>
            <a:spLocks noGrp="1" noChangeArrowheads="1"/>
          </p:cNvSpPr>
          <p:nvPr>
            <p:ph type="body" idx="1"/>
          </p:nvPr>
        </p:nvSpPr>
        <p:spPr/>
        <p:txBody>
          <a:bodyPr/>
          <a:lstStyle/>
          <a:p>
            <a:r>
              <a:rPr lang="en-US" altLang="en-US" smtClean="0"/>
              <a:t>Link naming conventions are important because they identify appropriate links in the stage properties screen shown above.</a:t>
            </a:r>
          </a:p>
          <a:p>
            <a:endParaRPr lang="en-US" altLang="en-US" smtClean="0"/>
          </a:p>
          <a:p>
            <a:r>
              <a:rPr lang="en-US" altLang="en-US" smtClean="0"/>
              <a:t>Four quadrants: </a:t>
            </a:r>
          </a:p>
          <a:p>
            <a:r>
              <a:rPr lang="en-US" altLang="en-US" smtClean="0"/>
              <a:t>Incoming data link (one only) </a:t>
            </a:r>
          </a:p>
          <a:p>
            <a:r>
              <a:rPr lang="en-US" altLang="en-US" smtClean="0"/>
              <a:t>Outgoing links (can have multiple) </a:t>
            </a:r>
          </a:p>
          <a:p>
            <a:r>
              <a:rPr lang="en-US" altLang="en-US" smtClean="0"/>
              <a:t>Meta data for all incoming links </a:t>
            </a:r>
          </a:p>
          <a:p>
            <a:r>
              <a:rPr lang="en-US" altLang="en-US" smtClean="0"/>
              <a:t>Meta data for all outgoing links – may have multiple tabs if there are multiple outgoing links</a:t>
            </a:r>
          </a:p>
          <a:p>
            <a:endParaRPr lang="en-US" altLang="en-US" smtClean="0"/>
          </a:p>
          <a:p>
            <a:r>
              <a:rPr lang="en-US" altLang="en-US" smtClean="0"/>
              <a:t>Note the constraints bar – if you double-click on any you will get screen for defining constraints for all outgoing links.</a:t>
            </a:r>
          </a:p>
          <a:p>
            <a:r>
              <a:rPr lang="en-US" altLang="en-US" smtClean="0"/>
              <a:t>Double-click to the left of an output column or stage variable to define its derivation.</a:t>
            </a:r>
          </a:p>
        </p:txBody>
      </p:sp>
      <p:sp>
        <p:nvSpPr>
          <p:cNvPr id="3" name="Slide Image Placeholder 2"/>
          <p:cNvSpPr>
            <a:spLocks noGrp="1" noRot="1" noChangeAspect="1"/>
          </p:cNvSpPr>
          <p:nvPr>
            <p:ph type="sldImg"/>
          </p:nvPr>
        </p:nvSpPr>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3" name="Rectangle 3"/>
          <p:cNvSpPr>
            <a:spLocks noGrp="1" noChangeArrowheads="1"/>
          </p:cNvSpPr>
          <p:nvPr>
            <p:ph type="body" idx="1"/>
          </p:nvPr>
        </p:nvSpPr>
        <p:spPr/>
        <p:txBody>
          <a:bodyPr/>
          <a:lstStyle/>
          <a:p>
            <a:r>
              <a:rPr lang="en-US" altLang="en-US" smtClean="0"/>
              <a:t>Click the Constraints icon at the top of the Transformer (yellow chain) to open the Constraints window.  </a:t>
            </a:r>
          </a:p>
          <a:p>
            <a:r>
              <a:rPr lang="en-US" altLang="en-US" smtClean="0"/>
              <a:t>Select items from the menu or type in items to build the expression.</a:t>
            </a:r>
          </a:p>
        </p:txBody>
      </p:sp>
      <p:sp>
        <p:nvSpPr>
          <p:cNvPr id="3" name="Slide Image Placeholder 2"/>
          <p:cNvSpPr>
            <a:spLocks noGrp="1" noRot="1" noChangeAspect="1"/>
          </p:cNvSpPr>
          <p:nvPr>
            <p:ph type="sldImg"/>
          </p:nvPr>
        </p:nvSpPr>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649624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8603002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02633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7" name="Rectangle 3"/>
          <p:cNvSpPr>
            <a:spLocks noGrp="1" noChangeArrowheads="1"/>
          </p:cNvSpPr>
          <p:nvPr>
            <p:ph type="body" idx="1"/>
          </p:nvPr>
        </p:nvSpPr>
        <p:spPr/>
        <p:txBody>
          <a:bodyPr/>
          <a:lstStyle/>
          <a:p>
            <a:r>
              <a:rPr lang="en-US" altLang="en-US" smtClean="0"/>
              <a:t>If you perform a lookup from a lookup stage and choose the continue option for a failed lookup, you have the possibility of nulls entering your data flow.</a:t>
            </a:r>
          </a:p>
          <a:p>
            <a:endParaRPr lang="en-US" altLang="en-US" smtClean="0"/>
          </a:p>
          <a:p>
            <a:r>
              <a:rPr lang="en-US" altLang="en-US" smtClean="0"/>
              <a:t>Important:  Be sure to use the NULL functions in stage variable derivations rather than output column derivations.  Reference the stage variable in column derivations rather than performing the NULL function in the column derivation.  The reason for this is that records containing NULLs are rejected BEFORE column derivations are performed (but not before stage variable derivations are performed).</a:t>
            </a:r>
            <a:endParaRPr lang="en-US" altLang="en-US" dirty="0"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202369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15722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50568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703045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901" name="Rectangle 3"/>
          <p:cNvSpPr>
            <a:spLocks noGrp="1" noChangeArrowheads="1"/>
          </p:cNvSpPr>
          <p:nvPr>
            <p:ph type="body" idx="1"/>
          </p:nvPr>
        </p:nvSpPr>
        <p:spPr/>
        <p:txBody>
          <a:bodyPr/>
          <a:lstStyle/>
          <a:p>
            <a:r>
              <a:rPr lang="en-US" altLang="en-US" smtClean="0"/>
              <a:t>Rows are sent to the Reject link if a nullable column is used in a calculation or derivation and that column has a NULL value. </a:t>
            </a:r>
          </a:p>
          <a:p>
            <a:r>
              <a:rPr lang="en-US" altLang="en-US" smtClean="0"/>
              <a:t>It is important to test for and replace NULLs in any derivations that reference nullable input columns.  </a:t>
            </a:r>
          </a:p>
          <a:p>
            <a:r>
              <a:rPr lang="en-US" altLang="en-US" smtClean="0"/>
              <a:t>Position these tests for and replaces of NULLs within stage variable derivations.</a:t>
            </a:r>
          </a:p>
        </p:txBody>
      </p:sp>
      <p:sp>
        <p:nvSpPr>
          <p:cNvPr id="3" name="Slide Image Placeholder 2"/>
          <p:cNvSpPr>
            <a:spLocks noGrp="1" noRot="1" noChangeAspect="1"/>
          </p:cNvSpPr>
          <p:nvPr>
            <p:ph type="sldImg"/>
          </p:nvPr>
        </p:nvSpPr>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5" name="Rectangle 3"/>
          <p:cNvSpPr>
            <a:spLocks noGrp="1" noChangeArrowheads="1"/>
          </p:cNvSpPr>
          <p:nvPr>
            <p:ph type="body" idx="1"/>
          </p:nvPr>
        </p:nvSpPr>
        <p:spPr/>
        <p:txBody>
          <a:bodyPr/>
          <a:lstStyle/>
          <a:p>
            <a:r>
              <a:rPr lang="en-US" altLang="en-US" smtClean="0"/>
              <a:t>The otherwise link captures what doesn’t go down any previous links.  </a:t>
            </a:r>
          </a:p>
          <a:p>
            <a:r>
              <a:rPr lang="en-US" altLang="en-US" smtClean="0"/>
              <a:t>It needs to come after the other links in the link ordering. </a:t>
            </a:r>
          </a:p>
          <a:p>
            <a:r>
              <a:rPr lang="en-US" altLang="en-US" smtClean="0"/>
              <a:t>It’s defined on the Constraints tab, as shown in the next slide.</a:t>
            </a:r>
          </a:p>
          <a:p>
            <a:endParaRPr lang="en-US" altLang="en-US"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9" name="Rectangle 3"/>
          <p:cNvSpPr>
            <a:spLocks noGrp="1" noChangeArrowheads="1"/>
          </p:cNvSpPr>
          <p:nvPr>
            <p:ph type="body" idx="1"/>
          </p:nvPr>
        </p:nvSpPr>
        <p:spPr/>
        <p:txBody>
          <a:bodyPr/>
          <a:lstStyle/>
          <a:p>
            <a:r>
              <a:rPr lang="en-US" altLang="en-US" smtClean="0"/>
              <a:t>The Otherwise link must come after the other links carrying the main constraints. You can change the ordering of links, as shown on the next slide. A warning is put in the log if any rows go down the otherwise link. You can specify an abort condition for any output link.  The abort occurs after the specified number of rows occurs in one of the partitions.  It is not based on the total number of rows, but on the number of rows in a single partition.</a:t>
            </a:r>
          </a:p>
          <a:p>
            <a:endParaRPr lang="en-US" altLang="en-US"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3" name="Rectangle 3"/>
          <p:cNvSpPr>
            <a:spLocks noGrp="1" noChangeArrowheads="1"/>
          </p:cNvSpPr>
          <p:nvPr>
            <p:ph type="body" idx="1"/>
          </p:nvPr>
        </p:nvSpPr>
        <p:spPr/>
        <p:txBody>
          <a:bodyPr/>
          <a:lstStyle/>
          <a:p>
            <a:r>
              <a:rPr lang="en-US" altLang="en-US" smtClean="0"/>
              <a:t>The Link Ordering icon is at the last icon on the toolbar.</a:t>
            </a:r>
          </a:p>
        </p:txBody>
      </p:sp>
      <p:sp>
        <p:nvSpPr>
          <p:cNvPr id="3" name="Slide Image Placeholder 2"/>
          <p:cNvSpPr>
            <a:spLocks noGrp="1" noRot="1" noChangeAspect="1"/>
          </p:cNvSpPr>
          <p:nvPr>
            <p:ph type="sldImg"/>
          </p:nvPr>
        </p:nvSpPr>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565151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76539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62482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954751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8257189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598537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03407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2677661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443400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6775" y="582613"/>
            <a:ext cx="3886200" cy="29146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029749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6775" y="582613"/>
            <a:ext cx="3886200" cy="29146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249911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6775" y="582613"/>
            <a:ext cx="3886200" cy="29146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534307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6775" y="582613"/>
            <a:ext cx="3886200" cy="29146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0423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6775" y="582613"/>
            <a:ext cx="3886200" cy="29146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68755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6775" y="582613"/>
            <a:ext cx="3886200" cy="29146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423954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6775" y="582613"/>
            <a:ext cx="3886200" cy="29146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129047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455713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6775" y="582613"/>
            <a:ext cx="3886200" cy="29146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98281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6775" y="582613"/>
            <a:ext cx="3886200" cy="29146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0039817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6775" y="582613"/>
            <a:ext cx="3886200" cy="29146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841745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6775" y="582613"/>
            <a:ext cx="3886200" cy="29146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153945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45838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1192486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64871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786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69525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03684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2896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46842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6775" y="582613"/>
            <a:ext cx="3886200" cy="29146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61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41960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866775" y="582613"/>
            <a:ext cx="3886200" cy="2914650"/>
          </a:xfrm>
        </p:spPr>
      </p:sp>
      <p:sp>
        <p:nvSpPr>
          <p:cNvPr id="6" name="Notes Placeholder 5"/>
          <p:cNvSpPr>
            <a:spLocks noGrp="1"/>
          </p:cNvSpPr>
          <p:nvPr>
            <p:ph type="body" idx="1"/>
          </p:nvPr>
        </p:nvSpPr>
        <p:spPr/>
        <p:txBody>
          <a:bodyPr>
            <a:normAutofit/>
          </a:bodyPr>
          <a:lstStyle/>
          <a:p>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91350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6775" y="582613"/>
            <a:ext cx="3886200" cy="29146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24551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2083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441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67595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757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866775" y="582613"/>
            <a:ext cx="3886200" cy="2914650"/>
          </a:xfrm>
        </p:spPr>
      </p:sp>
      <p:sp>
        <p:nvSpPr>
          <p:cNvPr id="7" name="Notes Placeholder 6"/>
          <p:cNvSpPr>
            <a:spLocks noGrp="1"/>
          </p:cNvSpPr>
          <p:nvPr>
            <p:ph type="body" idx="1"/>
          </p:nvPr>
        </p:nvSpPr>
        <p:spPr/>
        <p:txBody>
          <a:bodyPr>
            <a:normAutofit/>
          </a:bodyPr>
          <a:lstStyle/>
          <a:p>
            <a:endParaRPr lang="en-I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866775" y="582613"/>
            <a:ext cx="3886200" cy="2914650"/>
          </a:xfrm>
        </p:spPr>
      </p:sp>
      <p:sp>
        <p:nvSpPr>
          <p:cNvPr id="6" name="Notes Placeholder 5"/>
          <p:cNvSpPr>
            <a:spLocks noGrp="1"/>
          </p:cNvSpPr>
          <p:nvPr>
            <p:ph type="body" idx="1"/>
          </p:nvPr>
        </p:nvSpPr>
        <p:spPr/>
        <p:txBody>
          <a:bodyPr>
            <a:normAutofit/>
          </a:bodyPr>
          <a:lstStyle/>
          <a:p>
            <a:endParaRPr lang="en-I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866775" y="582613"/>
            <a:ext cx="3886200" cy="2914650"/>
          </a:xfrm>
        </p:spPr>
      </p:sp>
      <p:sp>
        <p:nvSpPr>
          <p:cNvPr id="6" name="Notes Placeholder 5"/>
          <p:cNvSpPr>
            <a:spLocks noGrp="1"/>
          </p:cNvSpPr>
          <p:nvPr>
            <p:ph type="body" idx="1"/>
          </p:nvPr>
        </p:nvSpPr>
        <p:spPr/>
        <p:txBody>
          <a:bodyPr>
            <a:normAutofit/>
          </a:bodyPr>
          <a:lstStyle/>
          <a:p>
            <a:endParaRPr lang="en-I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866775" y="582613"/>
            <a:ext cx="3886200" cy="2914650"/>
          </a:xfrm>
        </p:spPr>
      </p:sp>
      <p:sp>
        <p:nvSpPr>
          <p:cNvPr id="5" name="Notes Placeholder 4"/>
          <p:cNvSpPr>
            <a:spLocks noGrp="1"/>
          </p:cNvSpPr>
          <p:nvPr>
            <p:ph type="body" idx="1"/>
          </p:nvPr>
        </p:nvSpPr>
        <p:spPr/>
        <p:txBody>
          <a:bodyPr>
            <a:normAutofit/>
          </a:bodyPr>
          <a:lstStyle/>
          <a:p>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060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866775" y="582613"/>
            <a:ext cx="3886200" cy="2914650"/>
          </a:xfrm>
        </p:spPr>
      </p:sp>
      <p:sp>
        <p:nvSpPr>
          <p:cNvPr id="5" name="Notes Placeholder 4"/>
          <p:cNvSpPr>
            <a:spLocks noGrp="1"/>
          </p:cNvSpPr>
          <p:nvPr>
            <p:ph type="body" idx="1"/>
          </p:nvPr>
        </p:nvSpPr>
        <p:spPr/>
        <p:txBody>
          <a:bodyPr>
            <a:normAutofit/>
          </a:bodyPr>
          <a:lstStyle/>
          <a:p>
            <a:endParaRPr lang="en-I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3"/>
          <p:cNvSpPr>
            <a:spLocks noGrp="1" noChangeArrowheads="1"/>
          </p:cNvSpPr>
          <p:nvPr>
            <p:ph type="body" idx="1"/>
          </p:nvPr>
        </p:nvSpPr>
        <p:spPr/>
        <p:txBody>
          <a:bodyPr>
            <a:normAutofit/>
          </a:bodyPr>
          <a:lstStyle/>
          <a:p>
            <a:endParaRPr lang="en-US" dirty="0" smtClean="0"/>
          </a:p>
        </p:txBody>
      </p:sp>
      <p:sp>
        <p:nvSpPr>
          <p:cNvPr id="5" name="Slide Image Placeholder 4"/>
          <p:cNvSpPr>
            <a:spLocks noGrp="1" noRot="1" noChangeAspect="1"/>
          </p:cNvSpPr>
          <p:nvPr>
            <p:ph type="sldImg"/>
          </p:nvPr>
        </p:nvSpPr>
        <p:spPr>
          <a:xfrm>
            <a:off x="866775" y="582613"/>
            <a:ext cx="3886200" cy="2914650"/>
          </a:xfr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3"/>
          <p:cNvSpPr>
            <a:spLocks noGrp="1" noChangeArrowheads="1"/>
          </p:cNvSpPr>
          <p:nvPr>
            <p:ph type="body" idx="1"/>
          </p:nvPr>
        </p:nvSpPr>
        <p:spPr/>
        <p:txBody>
          <a:bodyPr>
            <a:normAutofit/>
          </a:bodyPr>
          <a:lstStyle/>
          <a:p>
            <a:endParaRPr lang="en-US" dirty="0" smtClean="0"/>
          </a:p>
        </p:txBody>
      </p:sp>
      <p:sp>
        <p:nvSpPr>
          <p:cNvPr id="5" name="Slide Image Placeholder 4"/>
          <p:cNvSpPr>
            <a:spLocks noGrp="1" noRot="1" noChangeAspect="1"/>
          </p:cNvSpPr>
          <p:nvPr>
            <p:ph type="sldImg"/>
          </p:nvPr>
        </p:nvSpPr>
        <p:spPr>
          <a:xfrm>
            <a:off x="866775" y="582613"/>
            <a:ext cx="3886200" cy="2914650"/>
          </a:xfr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3"/>
          <p:cNvSpPr>
            <a:spLocks noGrp="1" noChangeArrowheads="1"/>
          </p:cNvSpPr>
          <p:nvPr>
            <p:ph type="body" idx="1"/>
          </p:nvPr>
        </p:nvSpPr>
        <p:spPr/>
        <p:txBody>
          <a:bodyPr>
            <a:normAutofit/>
          </a:bodyPr>
          <a:lstStyle/>
          <a:p>
            <a:endParaRPr lang="en-US" dirty="0" smtClean="0"/>
          </a:p>
        </p:txBody>
      </p:sp>
      <p:sp>
        <p:nvSpPr>
          <p:cNvPr id="5" name="Slide Image Placeholder 4"/>
          <p:cNvSpPr>
            <a:spLocks noGrp="1" noRot="1" noChangeAspect="1"/>
          </p:cNvSpPr>
          <p:nvPr>
            <p:ph type="sldImg"/>
          </p:nvPr>
        </p:nvSpPr>
        <p:spPr>
          <a:xfrm>
            <a:off x="866775" y="582613"/>
            <a:ext cx="3886200" cy="2914650"/>
          </a:xfr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3"/>
          <p:cNvSpPr>
            <a:spLocks noGrp="1" noChangeArrowheads="1"/>
          </p:cNvSpPr>
          <p:nvPr>
            <p:ph type="body" idx="1"/>
          </p:nvPr>
        </p:nvSpPr>
        <p:spPr/>
        <p:txBody>
          <a:bodyPr>
            <a:normAutofit/>
          </a:bodyPr>
          <a:lstStyle/>
          <a:p>
            <a:endParaRPr lang="en-US" dirty="0" smtClean="0"/>
          </a:p>
        </p:txBody>
      </p:sp>
      <p:sp>
        <p:nvSpPr>
          <p:cNvPr id="5" name="Slide Image Placeholder 4"/>
          <p:cNvSpPr>
            <a:spLocks noGrp="1" noRot="1" noChangeAspect="1"/>
          </p:cNvSpPr>
          <p:nvPr>
            <p:ph type="sldImg"/>
          </p:nvPr>
        </p:nvSpPr>
        <p:spPr>
          <a:xfrm>
            <a:off x="866775" y="582613"/>
            <a:ext cx="3886200" cy="2914650"/>
          </a:xfr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3"/>
          <p:cNvSpPr>
            <a:spLocks noGrp="1" noChangeArrowheads="1"/>
          </p:cNvSpPr>
          <p:nvPr>
            <p:ph type="body" idx="1"/>
          </p:nvPr>
        </p:nvSpPr>
        <p:spPr/>
        <p:txBody>
          <a:bodyPr>
            <a:normAutofit/>
          </a:bodyPr>
          <a:lstStyle/>
          <a:p>
            <a:endParaRPr lang="en-US" dirty="0" smtClean="0"/>
          </a:p>
        </p:txBody>
      </p:sp>
      <p:sp>
        <p:nvSpPr>
          <p:cNvPr id="5" name="Slide Image Placeholder 4"/>
          <p:cNvSpPr>
            <a:spLocks noGrp="1" noRot="1" noChangeAspect="1"/>
          </p:cNvSpPr>
          <p:nvPr>
            <p:ph type="sldImg"/>
          </p:nvPr>
        </p:nvSpPr>
        <p:spPr>
          <a:xfrm>
            <a:off x="866775" y="582613"/>
            <a:ext cx="3886200" cy="2914650"/>
          </a:xfr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866775" y="582613"/>
            <a:ext cx="3886200" cy="2914650"/>
          </a:xfrm>
        </p:spPr>
      </p:sp>
      <p:sp>
        <p:nvSpPr>
          <p:cNvPr id="7" name="Notes Placeholder 6"/>
          <p:cNvSpPr>
            <a:spLocks noGrp="1"/>
          </p:cNvSpPr>
          <p:nvPr>
            <p:ph type="body" idx="1"/>
          </p:nvPr>
        </p:nvSpPr>
        <p:spPr/>
        <p:txBody>
          <a:bodyPr>
            <a:normAutofit/>
          </a:bodyPr>
          <a:lstStyle/>
          <a:p>
            <a:endParaRPr lang="en-I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3"/>
          <p:cNvSpPr>
            <a:spLocks noGrp="1" noChangeArrowheads="1"/>
          </p:cNvSpPr>
          <p:nvPr>
            <p:ph type="body" idx="1"/>
          </p:nvPr>
        </p:nvSpPr>
        <p:spPr/>
        <p:txBody>
          <a:bodyPr>
            <a:normAutofit/>
          </a:bodyPr>
          <a:lstStyle/>
          <a:p>
            <a:endParaRPr lang="en-US" dirty="0" smtClean="0"/>
          </a:p>
        </p:txBody>
      </p:sp>
      <p:sp>
        <p:nvSpPr>
          <p:cNvPr id="5" name="Slide Image Placeholder 4"/>
          <p:cNvSpPr>
            <a:spLocks noGrp="1" noRot="1" noChangeAspect="1"/>
          </p:cNvSpPr>
          <p:nvPr>
            <p:ph type="sldImg"/>
          </p:nvPr>
        </p:nvSpPr>
        <p:spPr>
          <a:xfrm>
            <a:off x="866775" y="582613"/>
            <a:ext cx="3886200" cy="2914650"/>
          </a:xfr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6775" y="582613"/>
            <a:ext cx="3886200" cy="29146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36408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866775" y="582613"/>
            <a:ext cx="3886200" cy="2914650"/>
          </a:xfrm>
        </p:spPr>
      </p:sp>
      <p:sp>
        <p:nvSpPr>
          <p:cNvPr id="7" name="Notes Placeholder 6"/>
          <p:cNvSpPr>
            <a:spLocks noGrp="1"/>
          </p:cNvSpPr>
          <p:nvPr>
            <p:ph type="body" idx="1"/>
          </p:nvPr>
        </p:nvSpPr>
        <p:spPr/>
        <p:txBody>
          <a:bodyPr>
            <a:normAutofit/>
          </a:bodyPr>
          <a:lstStyle/>
          <a:p>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75887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866775" y="582613"/>
            <a:ext cx="3886200" cy="2914650"/>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0580595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51486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6775" y="582613"/>
            <a:ext cx="3886200" cy="29146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7" name="Rectangle 3"/>
          <p:cNvSpPr>
            <a:spLocks noGrp="1" noChangeArrowheads="1"/>
          </p:cNvSpPr>
          <p:nvPr>
            <p:ph type="body" idx="1"/>
          </p:nvPr>
        </p:nvSpPr>
        <p:spPr/>
        <p:txBody>
          <a:bodyPr/>
          <a:lstStyle/>
          <a:p>
            <a:r>
              <a:rPr lang="en-US" altLang="en-US" smtClean="0"/>
              <a:t>Click the Constraints icon (top, second from left) to open this window.</a:t>
            </a:r>
            <a:endParaRPr lang="en-US" altLang="en-US" dirty="0"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1" name="Rectangle 3"/>
          <p:cNvSpPr>
            <a:spLocks noGrp="1" noChangeArrowheads="1"/>
          </p:cNvSpPr>
          <p:nvPr>
            <p:ph type="body" idx="1"/>
          </p:nvPr>
        </p:nvSpPr>
        <p:spPr/>
        <p:txBody>
          <a:bodyPr/>
          <a:lstStyle/>
          <a:p>
            <a:r>
              <a:rPr lang="en-US" altLang="en-US" smtClean="0"/>
              <a:t>For the first source row (1789), the lookup fails to find a match. </a:t>
            </a:r>
          </a:p>
          <a:p>
            <a:r>
              <a:rPr lang="en-US" altLang="en-US" smtClean="0"/>
              <a:t>Since Continue is the lookup failure option, the row is output. </a:t>
            </a:r>
          </a:p>
          <a:p>
            <a:r>
              <a:rPr lang="en-US" altLang="en-US" smtClean="0"/>
              <a:t>The Exchange column is populated with NULL (if the column is nullable) or a default value, empty string (if the column is not nullable).</a:t>
            </a:r>
          </a:p>
          <a:p>
            <a:r>
              <a:rPr lang="en-US" altLang="en-US" smtClean="0"/>
              <a:t>For the second source row (1776), the lookup finds a match, so the Exchange column gets a value from the lookup file.</a:t>
            </a:r>
          </a:p>
          <a:p>
            <a:r>
              <a:rPr lang="en-US" altLang="en-US" smtClean="0"/>
              <a:t>When Drop is the lookup failure action, the first, unmatched row is dropped.</a:t>
            </a:r>
            <a:endParaRPr lang="en-US" altLang="en-US" dirty="0"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90697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6775" y="582613"/>
            <a:ext cx="3886200" cy="29146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97486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866775" y="582613"/>
            <a:ext cx="3886200" cy="2914650"/>
          </a:xfrm>
        </p:spPr>
      </p:sp>
      <p:sp>
        <p:nvSpPr>
          <p:cNvPr id="7" name="Notes Placeholder 6"/>
          <p:cNvSpPr>
            <a:spLocks noGrp="1"/>
          </p:cNvSpPr>
          <p:nvPr>
            <p:ph type="body" idx="1"/>
          </p:nvPr>
        </p:nvSpPr>
        <p:spPr/>
        <p:txBody>
          <a:bodyPr>
            <a:normAutofit/>
          </a:bodyPr>
          <a:lstStyle/>
          <a:p>
            <a:endParaRPr lang="en-I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6775" y="582613"/>
            <a:ext cx="3886200" cy="29146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9" name="Rectangle 3"/>
          <p:cNvSpPr>
            <a:spLocks noGrp="1" noChangeArrowheads="1"/>
          </p:cNvSpPr>
          <p:nvPr>
            <p:ph type="body" idx="1"/>
          </p:nvPr>
        </p:nvSpPr>
        <p:spPr/>
        <p:txBody>
          <a:bodyPr/>
          <a:lstStyle/>
          <a:p>
            <a:r>
              <a:rPr lang="en-US" altLang="en-US" smtClean="0"/>
              <a:t>Unmatched updates are captured by adding additional reject links (one for each update link). </a:t>
            </a:r>
          </a:p>
          <a:p>
            <a:r>
              <a:rPr lang="en-US" altLang="en-US" smtClean="0"/>
              <a:t>Unmatched Master rows</a:t>
            </a:r>
          </a:p>
          <a:p>
            <a:r>
              <a:rPr lang="en-US" altLang="en-US" smtClean="0"/>
              <a:t>One of two options:</a:t>
            </a:r>
          </a:p>
          <a:p>
            <a:pPr lvl="1"/>
            <a:r>
              <a:rPr lang="en-US" altLang="en-US" smtClean="0"/>
              <a:t>	Keep [default] </a:t>
            </a:r>
          </a:p>
          <a:p>
            <a:pPr lvl="1"/>
            <a:r>
              <a:rPr lang="en-US" altLang="en-US" smtClean="0"/>
              <a:t>	Drop</a:t>
            </a:r>
          </a:p>
          <a:p>
            <a:pPr lvl="1"/>
            <a:r>
              <a:rPr lang="en-US" altLang="en-US" smtClean="0"/>
              <a:t>(Capture in reject link is NOT an option)</a:t>
            </a:r>
          </a:p>
          <a:p>
            <a:r>
              <a:rPr lang="en-US" altLang="en-US" smtClean="0"/>
              <a:t>Unmatched Update rows option:</a:t>
            </a:r>
          </a:p>
          <a:p>
            <a:r>
              <a:rPr lang="en-US" altLang="en-US" smtClean="0"/>
              <a:t> Capture in reject link(s).  Implemented by adding outgoing links </a:t>
            </a:r>
            <a:br>
              <a:rPr lang="en-US" altLang="en-US" smtClean="0"/>
            </a:br>
            <a:endParaRPr lang="en-US" altLang="en-US" smtClean="0"/>
          </a:p>
          <a:p>
            <a:endParaRPr lang="en-US" altLang="en-US" dirty="0" smtClean="0"/>
          </a:p>
        </p:txBody>
      </p:sp>
      <p:sp>
        <p:nvSpPr>
          <p:cNvPr id="3" name="Slide Image Placeholder 2"/>
          <p:cNvSpPr>
            <a:spLocks noGrp="1" noRot="1" noChangeAspect="1"/>
          </p:cNvSpPr>
          <p:nvPr>
            <p:ph type="sldImg"/>
          </p:nvPr>
        </p:nvSpPr>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36998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6775" y="582613"/>
            <a:ext cx="3886200" cy="29146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203572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863639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149449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17871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10920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988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63609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662664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09143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63028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969184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424377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13150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6996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69004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871168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2722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77781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99371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35669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61590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21303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08906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03588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90157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112221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47285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639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666310854"/>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8441"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20936555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946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071572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0489"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281475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29480851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016194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513"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311067410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Capgemini Public</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894228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22537"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3191911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r>
              <a:rPr lang="en-US" smtClean="0"/>
              <a:t>Capgemini Public</a:t>
            </a: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14690651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Capgemini Public</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1844585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741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5198961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75004349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918708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4627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164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073072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4449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606650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5.xml"/><Relationship Id="rId3" Type="http://schemas.openxmlformats.org/officeDocument/2006/relationships/slideLayout" Target="../slideLayouts/slideLayout3.xml"/><Relationship Id="rId21" Type="http://schemas.openxmlformats.org/officeDocument/2006/relationships/vmlDrawing" Target="../drawings/vmlDrawing1.v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29"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28" Type="http://schemas.openxmlformats.org/officeDocument/2006/relationships/tags" Target="../tags/tag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1.xml"/><Relationship Id="rId27" Type="http://schemas.openxmlformats.org/officeDocument/2006/relationships/tags" Target="../tags/tag6.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5369" name="think-cell Slide" r:id="rId29" imgW="360" imgH="360" progId="">
                  <p:embed/>
                </p:oleObj>
              </mc:Choice>
              <mc:Fallback>
                <p:oleObj name="think-cell Slide" r:id="rId29" imgW="360" imgH="360" progId="">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3"/>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4"/>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5"/>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6"/>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7"/>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8"/>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31"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39709347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6" r:id="rId18"/>
    <p:sldLayoutId id="2147483697" r:id="rId19"/>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3.emf"/><Relationship Id="rId5" Type="http://schemas.openxmlformats.org/officeDocument/2006/relationships/oleObject" Target="../embeddings/Microsoft_Excel_97-2003_Worksheet1.xls"/><Relationship Id="rId4" Type="http://schemas.openxmlformats.org/officeDocument/2006/relationships/oleObject" Target="../embeddings/oleObject9.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65.xml"/><Relationship Id="rId7" Type="http://schemas.openxmlformats.org/officeDocument/2006/relationships/image" Target="../media/image32.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1.bin"/><Relationship Id="rId5" Type="http://schemas.openxmlformats.org/officeDocument/2006/relationships/image" Target="../media/image31.emf"/><Relationship Id="rId4" Type="http://schemas.openxmlformats.org/officeDocument/2006/relationships/oleObject" Target="../embeddings/oleObject10.bin"/><Relationship Id="rId9" Type="http://schemas.openxmlformats.org/officeDocument/2006/relationships/image" Target="../media/image33.e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4.emf"/><Relationship Id="rId5" Type="http://schemas.openxmlformats.org/officeDocument/2006/relationships/oleObject" Target="../embeddings/Microsoft_Excel_97-2003_Worksheet2.xls"/><Relationship Id="rId4" Type="http://schemas.openxmlformats.org/officeDocument/2006/relationships/oleObject" Target="../embeddings/oleObject13.bin"/></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8.xml"/><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IBM </a:t>
            </a:r>
            <a:r>
              <a:rPr lang="en-US" dirty="0" err="1"/>
              <a:t>InfoSphere</a:t>
            </a:r>
            <a:r>
              <a:rPr lang="en-US" dirty="0"/>
              <a:t> Information Server</a:t>
            </a:r>
          </a:p>
        </p:txBody>
      </p:sp>
      <p:sp>
        <p:nvSpPr>
          <p:cNvPr id="4" name="Subtitle 3"/>
          <p:cNvSpPr>
            <a:spLocks noGrp="1"/>
          </p:cNvSpPr>
          <p:nvPr>
            <p:ph type="subTitle" idx="1"/>
          </p:nvPr>
        </p:nvSpPr>
        <p:spPr/>
        <p:txBody>
          <a:bodyPr/>
          <a:lstStyle/>
          <a:p>
            <a:r>
              <a:rPr lang="en-US" dirty="0"/>
              <a:t>Lesson 4: Various </a:t>
            </a:r>
            <a:r>
              <a:rPr lang="en-US" dirty="0" err="1"/>
              <a:t>DataStage</a:t>
            </a:r>
            <a:r>
              <a:rPr lang="en-US" dirty="0"/>
              <a:t> Stages and Examples</a:t>
            </a:r>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Sequential File Stage</a:t>
            </a:r>
          </a:p>
        </p:txBody>
      </p:sp>
      <p:sp>
        <p:nvSpPr>
          <p:cNvPr id="4" name="Content Placeholder 3"/>
          <p:cNvSpPr>
            <a:spLocks noGrp="1"/>
          </p:cNvSpPr>
          <p:nvPr>
            <p:ph idx="1"/>
          </p:nvPr>
        </p:nvSpPr>
        <p:spPr/>
        <p:txBody>
          <a:bodyPr/>
          <a:lstStyle/>
          <a:p>
            <a:r>
              <a:rPr lang="en-US" altLang="en-US" dirty="0"/>
              <a:t>Normally executes in sequential mode</a:t>
            </a:r>
          </a:p>
          <a:p>
            <a:r>
              <a:rPr lang="en-US" altLang="en-US" dirty="0"/>
              <a:t>Executes in parallel when reading multiple files</a:t>
            </a:r>
          </a:p>
          <a:p>
            <a:r>
              <a:rPr lang="en-US" altLang="en-US" dirty="0"/>
              <a:t>Can use multiple readers within a node</a:t>
            </a:r>
          </a:p>
          <a:p>
            <a:pPr lvl="1"/>
            <a:r>
              <a:rPr lang="en-US" altLang="en-US" dirty="0"/>
              <a:t>Reads chunks of a single file in parallel</a:t>
            </a:r>
          </a:p>
          <a:p>
            <a:r>
              <a:rPr lang="en-US" altLang="en-US" dirty="0"/>
              <a:t>The stage needs to be told:</a:t>
            </a:r>
          </a:p>
          <a:p>
            <a:pPr lvl="1"/>
            <a:r>
              <a:rPr lang="en-US" altLang="en-US" dirty="0"/>
              <a:t>How file is divided into rows (record format)</a:t>
            </a:r>
          </a:p>
          <a:p>
            <a:pPr lvl="1"/>
            <a:r>
              <a:rPr lang="en-US" altLang="en-US" dirty="0"/>
              <a:t>How row is divided into columns (column format) </a:t>
            </a:r>
          </a:p>
          <a:p>
            <a:endParaRPr lang="en-US" dirty="0"/>
          </a:p>
        </p:txBody>
      </p:sp>
    </p:spTree>
    <p:extLst>
      <p:ext uri="{BB962C8B-B14F-4D97-AF65-F5344CB8AC3E}">
        <p14:creationId xmlns:p14="http://schemas.microsoft.com/office/powerpoint/2010/main" val="79172563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p:txBody>
          <a:bodyPr/>
          <a:lstStyle/>
          <a:p>
            <a:pPr eaLnBrk="1" hangingPunct="1">
              <a:defRPr/>
            </a:pPr>
            <a:r>
              <a:rPr smtClean="0"/>
              <a:t>Transformer Stage</a:t>
            </a:r>
          </a:p>
        </p:txBody>
      </p:sp>
      <p:sp>
        <p:nvSpPr>
          <p:cNvPr id="3" name="Content Placeholder 2"/>
          <p:cNvSpPr>
            <a:spLocks noGrp="1"/>
          </p:cNvSpPr>
          <p:nvPr>
            <p:ph idx="1"/>
          </p:nvPr>
        </p:nvSpPr>
        <p:spPr/>
        <p:txBody>
          <a:bodyPr/>
          <a:lstStyle/>
          <a:p>
            <a:r>
              <a:rPr lang="en-US" dirty="0"/>
              <a:t>BASIC Transformer stage</a:t>
            </a:r>
          </a:p>
          <a:p>
            <a:pPr lvl="1"/>
            <a:r>
              <a:rPr lang="en-US" dirty="0"/>
              <a:t>The BASIC Transformer stage is a processing stage. </a:t>
            </a:r>
          </a:p>
          <a:p>
            <a:pPr lvl="1"/>
            <a:r>
              <a:rPr lang="en-US" dirty="0"/>
              <a:t>It appears under the processing category in the tool palette in the Transformer shortcut container.</a:t>
            </a:r>
          </a:p>
          <a:p>
            <a:pPr lvl="1"/>
            <a:r>
              <a:rPr lang="en-US" dirty="0"/>
              <a:t>The BASIC Transformer stage is similar in appearance and function to the Transformer stage described in Transformer stage. It gives access to BASIC transforms and functions (BASIC is the language supported by the server engine and available in server jobs). </a:t>
            </a:r>
          </a:p>
          <a:p>
            <a:pPr lvl="1"/>
            <a:r>
              <a:rPr lang="en-US" dirty="0"/>
              <a:t>You can only use BASIC transformer stages on SMP systems (not on MPP or cluster systems).</a:t>
            </a:r>
          </a:p>
          <a:p>
            <a:pPr lvl="1"/>
            <a:r>
              <a:rPr lang="en-US" dirty="0"/>
              <a:t>BASIC Transformer stages can have a single input and any number of outputs</a:t>
            </a:r>
          </a:p>
          <a:p>
            <a:endParaRPr lang="en-US" dirty="0"/>
          </a:p>
        </p:txBody>
      </p:sp>
    </p:spTree>
    <p:extLst>
      <p:ext uri="{BB962C8B-B14F-4D97-AF65-F5344CB8AC3E}">
        <p14:creationId xmlns:p14="http://schemas.microsoft.com/office/powerpoint/2010/main" val="65875817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p:txBody>
          <a:bodyPr/>
          <a:lstStyle/>
          <a:p>
            <a:pPr eaLnBrk="1" hangingPunct="1">
              <a:defRPr/>
            </a:pPr>
            <a:r>
              <a:rPr smtClean="0"/>
              <a:t>Transformer Stage</a:t>
            </a:r>
          </a:p>
        </p:txBody>
      </p:sp>
      <p:sp>
        <p:nvSpPr>
          <p:cNvPr id="3" name="Content Placeholder 2"/>
          <p:cNvSpPr>
            <a:spLocks noGrp="1"/>
          </p:cNvSpPr>
          <p:nvPr>
            <p:ph idx="1"/>
          </p:nvPr>
        </p:nvSpPr>
        <p:spPr/>
        <p:txBody>
          <a:bodyPr/>
          <a:lstStyle/>
          <a:p>
            <a:r>
              <a:rPr lang="en-US" dirty="0"/>
              <a:t>Transformer stage</a:t>
            </a:r>
          </a:p>
          <a:p>
            <a:pPr lvl="1"/>
            <a:r>
              <a:rPr lang="en-US" dirty="0"/>
              <a:t>The Transformer stage is a processing stage. </a:t>
            </a:r>
          </a:p>
          <a:p>
            <a:pPr lvl="1"/>
            <a:r>
              <a:rPr lang="en-US" dirty="0"/>
              <a:t>It appears under the processing category in the tool palette. </a:t>
            </a:r>
          </a:p>
          <a:p>
            <a:pPr lvl="1"/>
            <a:r>
              <a:rPr lang="en-US" dirty="0"/>
              <a:t>Transformer stages allow you to create transformations to apply to your data. </a:t>
            </a:r>
          </a:p>
          <a:p>
            <a:pPr lvl="1"/>
            <a:r>
              <a:rPr lang="en-US" dirty="0"/>
              <a:t>These transformations can be simple or complex and can be applied to individual columns in your data. </a:t>
            </a:r>
          </a:p>
          <a:p>
            <a:pPr lvl="1"/>
            <a:r>
              <a:rPr lang="en-US" dirty="0"/>
              <a:t>Transformations are specified using a set of functions.</a:t>
            </a:r>
          </a:p>
          <a:p>
            <a:pPr lvl="1"/>
            <a:r>
              <a:rPr lang="en-US" dirty="0"/>
              <a:t>Transformer stages can have a single input and any number of outputs. It can also have a reject link that takes any rows which have not been written to any of the outputs links by reason of a write failure or expression evaluation failure.</a:t>
            </a:r>
          </a:p>
          <a:p>
            <a:pPr lvl="1"/>
            <a:endParaRPr lang="en-US" dirty="0"/>
          </a:p>
          <a:p>
            <a:endParaRPr lang="en-US" dirty="0"/>
          </a:p>
          <a:p>
            <a:endParaRPr lang="en-US" dirty="0"/>
          </a:p>
        </p:txBody>
      </p:sp>
    </p:spTree>
    <p:extLst>
      <p:ext uri="{BB962C8B-B14F-4D97-AF65-F5344CB8AC3E}">
        <p14:creationId xmlns:p14="http://schemas.microsoft.com/office/powerpoint/2010/main" val="323280160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p:txBody>
          <a:bodyPr/>
          <a:lstStyle/>
          <a:p>
            <a:pPr eaLnBrk="1" hangingPunct="1">
              <a:defRPr/>
            </a:pPr>
            <a:r>
              <a:rPr smtClean="0"/>
              <a:t>Transformer Stage</a:t>
            </a:r>
          </a:p>
        </p:txBody>
      </p:sp>
      <p:sp>
        <p:nvSpPr>
          <p:cNvPr id="4" name="Content Placeholder 3"/>
          <p:cNvSpPr>
            <a:spLocks noGrp="1"/>
          </p:cNvSpPr>
          <p:nvPr>
            <p:ph idx="1"/>
          </p:nvPr>
        </p:nvSpPr>
        <p:spPr/>
        <p:txBody>
          <a:bodyPr/>
          <a:lstStyle/>
          <a:p>
            <a:r>
              <a:rPr lang="en-US" dirty="0"/>
              <a:t>Column mappings </a:t>
            </a:r>
          </a:p>
          <a:p>
            <a:r>
              <a:rPr lang="en-US" dirty="0"/>
              <a:t> Derivations </a:t>
            </a:r>
          </a:p>
          <a:p>
            <a:pPr lvl="1"/>
            <a:r>
              <a:rPr lang="en-US" dirty="0" smtClean="0"/>
              <a:t>Written </a:t>
            </a:r>
            <a:r>
              <a:rPr lang="en-US" dirty="0"/>
              <a:t>in Basic </a:t>
            </a:r>
          </a:p>
          <a:p>
            <a:pPr lvl="1"/>
            <a:r>
              <a:rPr lang="en-US" dirty="0" smtClean="0"/>
              <a:t>Final </a:t>
            </a:r>
            <a:r>
              <a:rPr lang="en-US" dirty="0"/>
              <a:t>compiled code is C++ generated object code</a:t>
            </a:r>
          </a:p>
          <a:p>
            <a:r>
              <a:rPr lang="en-US" dirty="0"/>
              <a:t> Constraints</a:t>
            </a:r>
          </a:p>
          <a:p>
            <a:pPr lvl="1"/>
            <a:r>
              <a:rPr lang="en-US" dirty="0" smtClean="0"/>
              <a:t>Filter </a:t>
            </a:r>
            <a:r>
              <a:rPr lang="en-US" dirty="0"/>
              <a:t>data </a:t>
            </a:r>
          </a:p>
          <a:p>
            <a:pPr lvl="1"/>
            <a:r>
              <a:rPr lang="en-US" dirty="0" smtClean="0"/>
              <a:t>Direct </a:t>
            </a:r>
            <a:r>
              <a:rPr lang="en-US" dirty="0"/>
              <a:t>data down different output links</a:t>
            </a:r>
          </a:p>
          <a:p>
            <a:pPr lvl="2"/>
            <a:r>
              <a:rPr lang="en-US" dirty="0" smtClean="0"/>
              <a:t>For </a:t>
            </a:r>
            <a:r>
              <a:rPr lang="en-US" dirty="0"/>
              <a:t>different processing or storage</a:t>
            </a:r>
          </a:p>
          <a:p>
            <a:r>
              <a:rPr lang="en-US" dirty="0"/>
              <a:t> Expressions for constraints and derivations can reference</a:t>
            </a:r>
          </a:p>
          <a:p>
            <a:pPr lvl="1"/>
            <a:r>
              <a:rPr lang="en-US" dirty="0" smtClean="0"/>
              <a:t>Input </a:t>
            </a:r>
            <a:r>
              <a:rPr lang="en-US" dirty="0"/>
              <a:t>columns </a:t>
            </a:r>
          </a:p>
          <a:p>
            <a:pPr lvl="1"/>
            <a:r>
              <a:rPr lang="en-US" dirty="0" smtClean="0"/>
              <a:t>Job </a:t>
            </a:r>
            <a:r>
              <a:rPr lang="en-US" dirty="0"/>
              <a:t>parameters </a:t>
            </a:r>
          </a:p>
          <a:p>
            <a:pPr lvl="1"/>
            <a:r>
              <a:rPr lang="en-US" dirty="0" smtClean="0"/>
              <a:t>Functions </a:t>
            </a:r>
            <a:endParaRPr lang="en-US" dirty="0"/>
          </a:p>
          <a:p>
            <a:pPr lvl="1"/>
            <a:r>
              <a:rPr lang="en-US" dirty="0" smtClean="0"/>
              <a:t>System </a:t>
            </a:r>
            <a:r>
              <a:rPr lang="en-US" dirty="0"/>
              <a:t>variables and constants </a:t>
            </a:r>
          </a:p>
          <a:p>
            <a:pPr lvl="1"/>
            <a:r>
              <a:rPr lang="en-US" dirty="0" smtClean="0"/>
              <a:t>Stage </a:t>
            </a:r>
            <a:r>
              <a:rPr lang="en-US" dirty="0"/>
              <a:t>variables </a:t>
            </a:r>
          </a:p>
          <a:p>
            <a:pPr lvl="1"/>
            <a:r>
              <a:rPr lang="en-US" dirty="0" smtClean="0"/>
              <a:t>External </a:t>
            </a:r>
            <a:r>
              <a:rPr lang="en-US" dirty="0"/>
              <a:t>routines</a:t>
            </a:r>
          </a:p>
          <a:p>
            <a:endParaRPr lang="en-US" dirty="0"/>
          </a:p>
        </p:txBody>
      </p:sp>
    </p:spTree>
    <p:extLst>
      <p:ext uri="{BB962C8B-B14F-4D97-AF65-F5344CB8AC3E}">
        <p14:creationId xmlns:p14="http://schemas.microsoft.com/office/powerpoint/2010/main" val="202681971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41389"/>
            <a:ext cx="8974015"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5939" name="Rectangle 3"/>
          <p:cNvSpPr>
            <a:spLocks noGrp="1" noChangeArrowheads="1"/>
          </p:cNvSpPr>
          <p:nvPr>
            <p:ph type="title"/>
          </p:nvPr>
        </p:nvSpPr>
        <p:spPr/>
        <p:txBody>
          <a:bodyPr/>
          <a:lstStyle/>
          <a:p>
            <a:pPr eaLnBrk="1" hangingPunct="1"/>
            <a:r>
              <a:rPr altLang="en-US" smtClean="0"/>
              <a:t>Job With a Transformer Stage</a:t>
            </a:r>
          </a:p>
        </p:txBody>
      </p:sp>
      <p:sp>
        <p:nvSpPr>
          <p:cNvPr id="3" name="Content Placeholder 2"/>
          <p:cNvSpPr>
            <a:spLocks noGrp="1"/>
          </p:cNvSpPr>
          <p:nvPr>
            <p:ph idx="1"/>
          </p:nvPr>
        </p:nvSpPr>
        <p:spPr/>
        <p:txBody>
          <a:bodyPr/>
          <a:lstStyle/>
          <a:p>
            <a:endParaRPr lang="en-US"/>
          </a:p>
        </p:txBody>
      </p:sp>
      <p:sp>
        <p:nvSpPr>
          <p:cNvPr id="295940" name="AutoShape 4"/>
          <p:cNvSpPr>
            <a:spLocks noChangeArrowheads="1"/>
          </p:cNvSpPr>
          <p:nvPr/>
        </p:nvSpPr>
        <p:spPr bwMode="auto">
          <a:xfrm>
            <a:off x="1802423" y="5053014"/>
            <a:ext cx="1554774" cy="744537"/>
          </a:xfrm>
          <a:prstGeom prst="wedgeRoundRectCallout">
            <a:avLst>
              <a:gd name="adj1" fmla="val 83556"/>
              <a:gd name="adj2" fmla="val -261514"/>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Reject link</a:t>
            </a:r>
          </a:p>
        </p:txBody>
      </p:sp>
      <p:sp>
        <p:nvSpPr>
          <p:cNvPr id="295941" name="AutoShape 5"/>
          <p:cNvSpPr>
            <a:spLocks noChangeArrowheads="1"/>
          </p:cNvSpPr>
          <p:nvPr/>
        </p:nvSpPr>
        <p:spPr bwMode="auto">
          <a:xfrm>
            <a:off x="5124451" y="4195764"/>
            <a:ext cx="1554773" cy="744537"/>
          </a:xfrm>
          <a:prstGeom prst="wedgeRoundRectCallout">
            <a:avLst>
              <a:gd name="adj1" fmla="val -18991"/>
              <a:gd name="adj2" fmla="val -298829"/>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0"/>
              </a:spcBef>
              <a:buClrTx/>
              <a:buFontTx/>
              <a:buNone/>
            </a:pPr>
            <a:r>
              <a:rPr lang="en-US" altLang="en-US" sz="1800">
                <a:solidFill>
                  <a:srgbClr val="FFFF00"/>
                </a:solidFill>
              </a:rPr>
              <a:t>Multiple outputs </a:t>
            </a:r>
          </a:p>
        </p:txBody>
      </p:sp>
      <p:sp>
        <p:nvSpPr>
          <p:cNvPr id="295942" name="AutoShape 6"/>
          <p:cNvSpPr>
            <a:spLocks noChangeArrowheads="1"/>
          </p:cNvSpPr>
          <p:nvPr/>
        </p:nvSpPr>
        <p:spPr bwMode="auto">
          <a:xfrm>
            <a:off x="1126881" y="2611439"/>
            <a:ext cx="1554773" cy="744537"/>
          </a:xfrm>
          <a:prstGeom prst="wedgeRoundRectCallout">
            <a:avLst>
              <a:gd name="adj1" fmla="val 123231"/>
              <a:gd name="adj2" fmla="val -152560"/>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Transformer</a:t>
            </a:r>
          </a:p>
        </p:txBody>
      </p:sp>
      <p:sp>
        <p:nvSpPr>
          <p:cNvPr id="295943" name="AutoShape 7"/>
          <p:cNvSpPr>
            <a:spLocks noChangeArrowheads="1"/>
          </p:cNvSpPr>
          <p:nvPr/>
        </p:nvSpPr>
        <p:spPr bwMode="auto">
          <a:xfrm>
            <a:off x="174381" y="4105275"/>
            <a:ext cx="1554773" cy="744538"/>
          </a:xfrm>
          <a:prstGeom prst="wedgeRoundRectCallout">
            <a:avLst>
              <a:gd name="adj1" fmla="val -9472"/>
              <a:gd name="adj2" fmla="val -283051"/>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0"/>
              </a:spcBef>
              <a:buClrTx/>
              <a:buFontTx/>
              <a:buNone/>
            </a:pPr>
            <a:r>
              <a:rPr lang="en-US" altLang="en-US" sz="1800">
                <a:solidFill>
                  <a:srgbClr val="FFFF00"/>
                </a:solidFill>
              </a:rPr>
              <a:t>Single input</a:t>
            </a:r>
          </a:p>
        </p:txBody>
      </p:sp>
    </p:spTree>
    <p:extLst>
      <p:ext uri="{BB962C8B-B14F-4D97-AF65-F5344CB8AC3E}">
        <p14:creationId xmlns:p14="http://schemas.microsoft.com/office/powerpoint/2010/main" val="161040444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lstStyle/>
          <a:p>
            <a:pPr eaLnBrk="1" hangingPunct="1"/>
            <a:r>
              <a:rPr altLang="en-US" smtClean="0"/>
              <a:t>Inside the Transformer Stage</a:t>
            </a:r>
          </a:p>
        </p:txBody>
      </p:sp>
      <p:sp>
        <p:nvSpPr>
          <p:cNvPr id="3" name="Content Placeholder 2"/>
          <p:cNvSpPr>
            <a:spLocks noGrp="1"/>
          </p:cNvSpPr>
          <p:nvPr>
            <p:ph idx="1"/>
          </p:nvPr>
        </p:nvSpPr>
        <p:spPr/>
        <p:txBody>
          <a:bodyPr/>
          <a:lstStyle/>
          <a:p>
            <a:endParaRPr lang="en-US"/>
          </a:p>
        </p:txBody>
      </p:sp>
      <p:pic>
        <p:nvPicPr>
          <p:cNvPr id="2969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762" y="777876"/>
            <a:ext cx="7234604" cy="541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64" name="AutoShape 4"/>
          <p:cNvSpPr>
            <a:spLocks noChangeArrowheads="1"/>
          </p:cNvSpPr>
          <p:nvPr/>
        </p:nvSpPr>
        <p:spPr bwMode="auto">
          <a:xfrm>
            <a:off x="0" y="4222750"/>
            <a:ext cx="1595804" cy="744538"/>
          </a:xfrm>
          <a:prstGeom prst="wedgeRoundRectCallout">
            <a:avLst>
              <a:gd name="adj1" fmla="val 97750"/>
              <a:gd name="adj2" fmla="val 67699"/>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Column definitions</a:t>
            </a:r>
          </a:p>
        </p:txBody>
      </p:sp>
      <p:sp>
        <p:nvSpPr>
          <p:cNvPr id="296965" name="AutoShape 5"/>
          <p:cNvSpPr>
            <a:spLocks noChangeArrowheads="1"/>
          </p:cNvSpPr>
          <p:nvPr/>
        </p:nvSpPr>
        <p:spPr bwMode="auto">
          <a:xfrm>
            <a:off x="1660281" y="3668714"/>
            <a:ext cx="1554773" cy="744537"/>
          </a:xfrm>
          <a:prstGeom prst="wedgeRoundRectCallout">
            <a:avLst>
              <a:gd name="adj1" fmla="val 71491"/>
              <a:gd name="adj2" fmla="val -129106"/>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Derivations / Mappings</a:t>
            </a:r>
          </a:p>
        </p:txBody>
      </p:sp>
      <p:sp>
        <p:nvSpPr>
          <p:cNvPr id="296966" name="AutoShape 6"/>
          <p:cNvSpPr>
            <a:spLocks noChangeArrowheads="1"/>
          </p:cNvSpPr>
          <p:nvPr/>
        </p:nvSpPr>
        <p:spPr bwMode="auto">
          <a:xfrm>
            <a:off x="319454" y="2797175"/>
            <a:ext cx="1554774" cy="744538"/>
          </a:xfrm>
          <a:prstGeom prst="wedgeRoundRectCallout">
            <a:avLst>
              <a:gd name="adj1" fmla="val 197315"/>
              <a:gd name="adj2" fmla="val -90083"/>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Constraint</a:t>
            </a:r>
          </a:p>
        </p:txBody>
      </p:sp>
      <p:sp>
        <p:nvSpPr>
          <p:cNvPr id="296967" name="AutoShape 7"/>
          <p:cNvSpPr>
            <a:spLocks noChangeArrowheads="1"/>
          </p:cNvSpPr>
          <p:nvPr/>
        </p:nvSpPr>
        <p:spPr bwMode="auto">
          <a:xfrm>
            <a:off x="7589228" y="4159250"/>
            <a:ext cx="1554773" cy="744538"/>
          </a:xfrm>
          <a:prstGeom prst="wedgeRoundRectCallout">
            <a:avLst>
              <a:gd name="adj1" fmla="val -61218"/>
              <a:gd name="adj2" fmla="val -140833"/>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Output columns</a:t>
            </a:r>
          </a:p>
        </p:txBody>
      </p:sp>
      <p:sp>
        <p:nvSpPr>
          <p:cNvPr id="296968" name="AutoShape 8"/>
          <p:cNvSpPr>
            <a:spLocks noChangeArrowheads="1"/>
          </p:cNvSpPr>
          <p:nvPr/>
        </p:nvSpPr>
        <p:spPr bwMode="auto">
          <a:xfrm>
            <a:off x="174381" y="2039938"/>
            <a:ext cx="1166446" cy="628650"/>
          </a:xfrm>
          <a:prstGeom prst="wedgeRoundRectCallout">
            <a:avLst>
              <a:gd name="adj1" fmla="val 76005"/>
              <a:gd name="adj2" fmla="val -79292"/>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Input columns </a:t>
            </a:r>
          </a:p>
        </p:txBody>
      </p:sp>
      <p:sp>
        <p:nvSpPr>
          <p:cNvPr id="296969" name="AutoShape 9"/>
          <p:cNvSpPr>
            <a:spLocks noChangeArrowheads="1"/>
          </p:cNvSpPr>
          <p:nvPr/>
        </p:nvSpPr>
        <p:spPr bwMode="auto">
          <a:xfrm>
            <a:off x="7589228" y="1106489"/>
            <a:ext cx="1554773" cy="744537"/>
          </a:xfrm>
          <a:prstGeom prst="wedgeRoundRectCallout">
            <a:avLst>
              <a:gd name="adj1" fmla="val -95616"/>
              <a:gd name="adj2" fmla="val -4370"/>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Stage variables</a:t>
            </a:r>
          </a:p>
        </p:txBody>
      </p:sp>
      <p:sp>
        <p:nvSpPr>
          <p:cNvPr id="296970" name="AutoShape 10"/>
          <p:cNvSpPr>
            <a:spLocks noChangeArrowheads="1"/>
          </p:cNvSpPr>
          <p:nvPr/>
        </p:nvSpPr>
        <p:spPr bwMode="auto">
          <a:xfrm>
            <a:off x="0" y="1268414"/>
            <a:ext cx="1474177" cy="484187"/>
          </a:xfrm>
          <a:prstGeom prst="wedgeRoundRectCallout">
            <a:avLst>
              <a:gd name="adj1" fmla="val 80019"/>
              <a:gd name="adj2" fmla="val -70000"/>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Show/Hide</a:t>
            </a:r>
          </a:p>
        </p:txBody>
      </p:sp>
    </p:spTree>
    <p:extLst>
      <p:ext uri="{BB962C8B-B14F-4D97-AF65-F5344CB8AC3E}">
        <p14:creationId xmlns:p14="http://schemas.microsoft.com/office/powerpoint/2010/main" val="375624461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pPr eaLnBrk="1" hangingPunct="1"/>
            <a:r>
              <a:rPr altLang="en-US" smtClean="0"/>
              <a:t>Defining a Constraint</a:t>
            </a:r>
          </a:p>
        </p:txBody>
      </p:sp>
      <p:sp>
        <p:nvSpPr>
          <p:cNvPr id="3" name="Content Placeholder 2"/>
          <p:cNvSpPr>
            <a:spLocks noGrp="1"/>
          </p:cNvSpPr>
          <p:nvPr>
            <p:ph idx="1"/>
          </p:nvPr>
        </p:nvSpPr>
        <p:spPr/>
        <p:txBody>
          <a:bodyPr/>
          <a:lstStyle/>
          <a:p>
            <a:endParaRPr lang="en-US"/>
          </a:p>
        </p:txBody>
      </p:sp>
      <p:pic>
        <p:nvPicPr>
          <p:cNvPr id="297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6" y="866776"/>
            <a:ext cx="9144000" cy="535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988" name="AutoShape 4"/>
          <p:cNvSpPr>
            <a:spLocks noChangeArrowheads="1"/>
          </p:cNvSpPr>
          <p:nvPr/>
        </p:nvSpPr>
        <p:spPr bwMode="auto">
          <a:xfrm>
            <a:off x="6506308" y="4514850"/>
            <a:ext cx="1660281" cy="744538"/>
          </a:xfrm>
          <a:prstGeom prst="wedgeRoundRectCallout">
            <a:avLst>
              <a:gd name="adj1" fmla="val -45236"/>
              <a:gd name="adj2" fmla="val -257463"/>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0"/>
              </a:spcBef>
              <a:buClrTx/>
              <a:buFontTx/>
              <a:buNone/>
            </a:pPr>
            <a:r>
              <a:rPr lang="en-US" altLang="en-US" sz="1800">
                <a:solidFill>
                  <a:srgbClr val="FFFF00"/>
                </a:solidFill>
              </a:rPr>
              <a:t>Job parameter</a:t>
            </a:r>
          </a:p>
        </p:txBody>
      </p:sp>
      <p:sp>
        <p:nvSpPr>
          <p:cNvPr id="297989" name="AutoShape 5"/>
          <p:cNvSpPr>
            <a:spLocks noChangeArrowheads="1"/>
          </p:cNvSpPr>
          <p:nvPr/>
        </p:nvSpPr>
        <p:spPr bwMode="auto">
          <a:xfrm>
            <a:off x="4051789" y="3919539"/>
            <a:ext cx="1554773" cy="744537"/>
          </a:xfrm>
          <a:prstGeom prst="wedgeRoundRectCallout">
            <a:avLst>
              <a:gd name="adj1" fmla="val 43875"/>
              <a:gd name="adj2" fmla="val -165991"/>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0"/>
              </a:spcBef>
              <a:buClrTx/>
              <a:buFontTx/>
              <a:buNone/>
            </a:pPr>
            <a:r>
              <a:rPr lang="en-US" altLang="en-US" sz="1800">
                <a:solidFill>
                  <a:srgbClr val="FFFF00"/>
                </a:solidFill>
              </a:rPr>
              <a:t>Function</a:t>
            </a:r>
          </a:p>
        </p:txBody>
      </p:sp>
      <p:sp>
        <p:nvSpPr>
          <p:cNvPr id="297990" name="AutoShape 6"/>
          <p:cNvSpPr>
            <a:spLocks noChangeArrowheads="1"/>
          </p:cNvSpPr>
          <p:nvPr/>
        </p:nvSpPr>
        <p:spPr bwMode="auto">
          <a:xfrm>
            <a:off x="5001358" y="1522414"/>
            <a:ext cx="1729154" cy="744537"/>
          </a:xfrm>
          <a:prstGeom prst="wedgeRoundRectCallout">
            <a:avLst>
              <a:gd name="adj1" fmla="val -144574"/>
              <a:gd name="adj2" fmla="val 116736"/>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Input column</a:t>
            </a:r>
          </a:p>
        </p:txBody>
      </p:sp>
    </p:spTree>
    <p:extLst>
      <p:ext uri="{BB962C8B-B14F-4D97-AF65-F5344CB8AC3E}">
        <p14:creationId xmlns:p14="http://schemas.microsoft.com/office/powerpoint/2010/main" val="361492626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pPr eaLnBrk="1" hangingPunct="1"/>
            <a:r>
              <a:rPr altLang="en-US" smtClean="0"/>
              <a:t>Defining a Derivation</a:t>
            </a:r>
          </a:p>
        </p:txBody>
      </p:sp>
      <p:sp>
        <p:nvSpPr>
          <p:cNvPr id="3" name="Content Placeholder 2"/>
          <p:cNvSpPr>
            <a:spLocks noGrp="1"/>
          </p:cNvSpPr>
          <p:nvPr>
            <p:ph idx="1"/>
          </p:nvPr>
        </p:nvSpPr>
        <p:spPr/>
        <p:txBody>
          <a:bodyPr/>
          <a:lstStyle/>
          <a:p>
            <a:endParaRPr lang="en-US"/>
          </a:p>
        </p:txBody>
      </p:sp>
      <p:pic>
        <p:nvPicPr>
          <p:cNvPr id="299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758" y="1165225"/>
            <a:ext cx="6633796" cy="510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9012" name="AutoShape 4"/>
          <p:cNvSpPr>
            <a:spLocks noChangeArrowheads="1"/>
          </p:cNvSpPr>
          <p:nvPr/>
        </p:nvSpPr>
        <p:spPr bwMode="auto">
          <a:xfrm>
            <a:off x="6906358" y="682625"/>
            <a:ext cx="1928446" cy="744538"/>
          </a:xfrm>
          <a:prstGeom prst="wedgeRoundRectCallout">
            <a:avLst>
              <a:gd name="adj1" fmla="val -202773"/>
              <a:gd name="adj2" fmla="val 142111"/>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0"/>
              </a:spcBef>
              <a:buClrTx/>
              <a:buFontTx/>
              <a:buNone/>
            </a:pPr>
            <a:r>
              <a:rPr lang="en-US" altLang="en-US" sz="1800">
                <a:solidFill>
                  <a:srgbClr val="FFFF00"/>
                </a:solidFill>
              </a:rPr>
              <a:t>Concatenation </a:t>
            </a:r>
          </a:p>
          <a:p>
            <a:pPr eaLnBrk="1" hangingPunct="1">
              <a:spcBef>
                <a:spcPct val="0"/>
              </a:spcBef>
              <a:buClrTx/>
              <a:buFontTx/>
              <a:buNone/>
            </a:pPr>
            <a:r>
              <a:rPr lang="en-US" altLang="en-US" sz="1800">
                <a:solidFill>
                  <a:srgbClr val="FFFF00"/>
                </a:solidFill>
              </a:rPr>
              <a:t>operator (:)</a:t>
            </a:r>
          </a:p>
        </p:txBody>
      </p:sp>
      <p:sp>
        <p:nvSpPr>
          <p:cNvPr id="299013" name="AutoShape 5"/>
          <p:cNvSpPr>
            <a:spLocks noChangeArrowheads="1"/>
          </p:cNvSpPr>
          <p:nvPr/>
        </p:nvSpPr>
        <p:spPr bwMode="auto">
          <a:xfrm>
            <a:off x="162658" y="3267075"/>
            <a:ext cx="1553308" cy="744538"/>
          </a:xfrm>
          <a:prstGeom prst="wedgeRoundRectCallout">
            <a:avLst>
              <a:gd name="adj1" fmla="val 82519"/>
              <a:gd name="adj2" fmla="val -203093"/>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0"/>
              </a:spcBef>
              <a:buClrTx/>
              <a:buFontTx/>
              <a:buNone/>
            </a:pPr>
            <a:r>
              <a:rPr lang="en-US" altLang="en-US" sz="1800">
                <a:solidFill>
                  <a:srgbClr val="FFFF00"/>
                </a:solidFill>
              </a:rPr>
              <a:t>String in quotes </a:t>
            </a:r>
          </a:p>
        </p:txBody>
      </p:sp>
      <p:sp>
        <p:nvSpPr>
          <p:cNvPr id="299014" name="AutoShape 6"/>
          <p:cNvSpPr>
            <a:spLocks noChangeArrowheads="1"/>
          </p:cNvSpPr>
          <p:nvPr/>
        </p:nvSpPr>
        <p:spPr bwMode="auto">
          <a:xfrm>
            <a:off x="2990851" y="2697163"/>
            <a:ext cx="1984131" cy="468312"/>
          </a:xfrm>
          <a:prstGeom prst="wedgeRoundRectCallout">
            <a:avLst>
              <a:gd name="adj1" fmla="val 6648"/>
              <a:gd name="adj2" fmla="val -98134"/>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0"/>
              </a:spcBef>
              <a:buClrTx/>
              <a:buFontTx/>
              <a:buNone/>
            </a:pPr>
            <a:r>
              <a:rPr lang="en-US" altLang="en-US" sz="1800">
                <a:solidFill>
                  <a:srgbClr val="FFFF00"/>
                </a:solidFill>
              </a:rPr>
              <a:t>Input column</a:t>
            </a:r>
          </a:p>
        </p:txBody>
      </p:sp>
    </p:spTree>
    <p:extLst>
      <p:ext uri="{BB962C8B-B14F-4D97-AF65-F5344CB8AC3E}">
        <p14:creationId xmlns:p14="http://schemas.microsoft.com/office/powerpoint/2010/main" val="325545292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lstStyle/>
          <a:p>
            <a:pPr eaLnBrk="1" hangingPunct="1">
              <a:defRPr/>
            </a:pPr>
            <a:r>
              <a:rPr smtClean="0"/>
              <a:t>IF THEN ELSE Derivation</a:t>
            </a:r>
          </a:p>
        </p:txBody>
      </p:sp>
      <p:sp>
        <p:nvSpPr>
          <p:cNvPr id="300035" name="Rectangle 3"/>
          <p:cNvSpPr>
            <a:spLocks noGrp="1" noChangeArrowheads="1"/>
          </p:cNvSpPr>
          <p:nvPr>
            <p:ph idx="1"/>
          </p:nvPr>
        </p:nvSpPr>
        <p:spPr/>
        <p:txBody>
          <a:bodyPr/>
          <a:lstStyle/>
          <a:p>
            <a:pPr eaLnBrk="1" hangingPunct="1"/>
            <a:r>
              <a:rPr lang="en-US" altLang="en-US" dirty="0" smtClean="0"/>
              <a:t>Use IF THEN ELSE to conditionally derive a value </a:t>
            </a:r>
          </a:p>
          <a:p>
            <a:pPr eaLnBrk="1" hangingPunct="1"/>
            <a:r>
              <a:rPr lang="en-US" altLang="en-US" dirty="0" smtClean="0"/>
              <a:t> Format:  </a:t>
            </a:r>
          </a:p>
          <a:p>
            <a:pPr lvl="1" eaLnBrk="1" hangingPunct="1"/>
            <a:r>
              <a:rPr lang="en-US" altLang="en-US" dirty="0" smtClean="0"/>
              <a:t> IF &lt;condition&gt; THEN &lt;expression1&gt; ELSE &lt;expression1&gt; </a:t>
            </a:r>
          </a:p>
          <a:p>
            <a:pPr lvl="1" eaLnBrk="1" hangingPunct="1"/>
            <a:r>
              <a:rPr lang="en-US" altLang="en-US" dirty="0" smtClean="0"/>
              <a:t> If the condition evaluates to true then the result of expression1 will be copied to the target column or stage variable </a:t>
            </a:r>
          </a:p>
          <a:p>
            <a:pPr lvl="1" eaLnBrk="1" hangingPunct="1"/>
            <a:r>
              <a:rPr lang="en-US" altLang="en-US" dirty="0" smtClean="0"/>
              <a:t> If the condition evaluates to false then the result of expression2 will be copied to the target column or stage variable</a:t>
            </a:r>
          </a:p>
          <a:p>
            <a:pPr eaLnBrk="1" hangingPunct="1"/>
            <a:r>
              <a:rPr lang="en-US" altLang="en-US" dirty="0" smtClean="0"/>
              <a:t> Example:</a:t>
            </a:r>
          </a:p>
          <a:p>
            <a:pPr lvl="1" eaLnBrk="1" hangingPunct="1"/>
            <a:r>
              <a:rPr lang="en-US" altLang="en-US" dirty="0" smtClean="0"/>
              <a:t> Suppose the source column is named </a:t>
            </a:r>
            <a:r>
              <a:rPr lang="en-US" altLang="en-US" dirty="0" err="1" smtClean="0"/>
              <a:t>In.OrderID</a:t>
            </a:r>
            <a:r>
              <a:rPr lang="en-US" altLang="en-US" dirty="0" smtClean="0"/>
              <a:t> and the target column is named </a:t>
            </a:r>
            <a:r>
              <a:rPr lang="en-US" altLang="en-US" dirty="0" err="1" smtClean="0"/>
              <a:t>Out.OrderID</a:t>
            </a:r>
            <a:endParaRPr lang="en-US" altLang="en-US" dirty="0" smtClean="0"/>
          </a:p>
          <a:p>
            <a:pPr lvl="1" eaLnBrk="1" hangingPunct="1"/>
            <a:r>
              <a:rPr lang="en-US" altLang="en-US" dirty="0" smtClean="0"/>
              <a:t> Replace </a:t>
            </a:r>
            <a:r>
              <a:rPr lang="en-US" altLang="en-US" dirty="0" err="1" smtClean="0"/>
              <a:t>In.OrderID</a:t>
            </a:r>
            <a:r>
              <a:rPr lang="en-US" altLang="en-US" dirty="0" smtClean="0"/>
              <a:t> values of 3000 by 4000 </a:t>
            </a:r>
          </a:p>
          <a:p>
            <a:pPr lvl="1" eaLnBrk="1" hangingPunct="1"/>
            <a:r>
              <a:rPr lang="en-US" altLang="en-US" dirty="0" smtClean="0"/>
              <a:t> IF </a:t>
            </a:r>
            <a:r>
              <a:rPr lang="en-US" altLang="en-US" dirty="0" err="1" smtClean="0"/>
              <a:t>In.OrderID</a:t>
            </a:r>
            <a:r>
              <a:rPr lang="en-US" altLang="en-US" dirty="0" smtClean="0"/>
              <a:t> = 3000 THEN 4000 ELSE </a:t>
            </a:r>
            <a:r>
              <a:rPr lang="en-US" altLang="en-US" dirty="0" err="1" smtClean="0"/>
              <a:t>Out.OrderID</a:t>
            </a:r>
            <a:endParaRPr lang="en-US" altLang="en-US" dirty="0" smtClean="0"/>
          </a:p>
        </p:txBody>
      </p:sp>
    </p:spTree>
    <p:extLst>
      <p:ext uri="{BB962C8B-B14F-4D97-AF65-F5344CB8AC3E}">
        <p14:creationId xmlns:p14="http://schemas.microsoft.com/office/powerpoint/2010/main" val="11659960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eaLnBrk="1" hangingPunct="1">
              <a:defRPr/>
            </a:pPr>
            <a:r>
              <a:rPr smtClean="0"/>
              <a:t>String Functions and Operators</a:t>
            </a:r>
          </a:p>
        </p:txBody>
      </p:sp>
      <p:sp>
        <p:nvSpPr>
          <p:cNvPr id="301059" name="Rectangle 3"/>
          <p:cNvSpPr>
            <a:spLocks noGrp="1" noChangeArrowheads="1"/>
          </p:cNvSpPr>
          <p:nvPr>
            <p:ph idx="1"/>
          </p:nvPr>
        </p:nvSpPr>
        <p:spPr/>
        <p:txBody>
          <a:bodyPr/>
          <a:lstStyle/>
          <a:p>
            <a:pPr eaLnBrk="1" hangingPunct="1"/>
            <a:r>
              <a:rPr lang="en-US" altLang="en-US" smtClean="0"/>
              <a:t>Substring operator</a:t>
            </a:r>
          </a:p>
          <a:p>
            <a:pPr lvl="1" eaLnBrk="1" hangingPunct="1"/>
            <a:r>
              <a:rPr lang="en-US" altLang="en-US" smtClean="0"/>
              <a:t> Format:  “String” [loc, length] </a:t>
            </a:r>
          </a:p>
          <a:p>
            <a:pPr lvl="1" eaLnBrk="1" hangingPunct="1"/>
            <a:r>
              <a:rPr lang="en-US" altLang="en-US" smtClean="0"/>
              <a:t> Example: </a:t>
            </a:r>
          </a:p>
          <a:p>
            <a:pPr lvl="2" eaLnBrk="1" hangingPunct="1"/>
            <a:r>
              <a:rPr lang="en-US" altLang="en-US" smtClean="0"/>
              <a:t>Suppose In.Description contains the string “Orange Juice” </a:t>
            </a:r>
          </a:p>
          <a:p>
            <a:pPr lvl="2" eaLnBrk="1" hangingPunct="1"/>
            <a:r>
              <a:rPr lang="en-US" altLang="en-US" smtClean="0"/>
              <a:t>InDescription[8,5]  “Juice”</a:t>
            </a:r>
          </a:p>
          <a:p>
            <a:pPr eaLnBrk="1" hangingPunct="1"/>
            <a:r>
              <a:rPr lang="en-US" altLang="en-US" smtClean="0"/>
              <a:t> UpCase(&lt;string&gt;) / DownCase(&lt;string&gt;)</a:t>
            </a:r>
          </a:p>
          <a:p>
            <a:pPr lvl="1" eaLnBrk="1" hangingPunct="1"/>
            <a:r>
              <a:rPr lang="en-US" altLang="en-US" smtClean="0"/>
              <a:t> Example: UpCase(In.Description)  “ORANGE JUICE”</a:t>
            </a:r>
          </a:p>
          <a:p>
            <a:pPr eaLnBrk="1" hangingPunct="1"/>
            <a:r>
              <a:rPr lang="en-US" altLang="en-US" smtClean="0"/>
              <a:t> Len(&lt;string&gt;)</a:t>
            </a:r>
          </a:p>
          <a:p>
            <a:pPr lvl="1" eaLnBrk="1" hangingPunct="1"/>
            <a:r>
              <a:rPr lang="en-US" altLang="en-US" smtClean="0"/>
              <a:t> Example:  Len(In.Description)  12</a:t>
            </a:r>
          </a:p>
          <a:p>
            <a:pPr eaLnBrk="1" hangingPunct="1"/>
            <a:endParaRPr lang="en-US" altLang="en-US" smtClean="0"/>
          </a:p>
        </p:txBody>
      </p:sp>
    </p:spTree>
    <p:extLst>
      <p:ext uri="{BB962C8B-B14F-4D97-AF65-F5344CB8AC3E}">
        <p14:creationId xmlns:p14="http://schemas.microsoft.com/office/powerpoint/2010/main" val="399354020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Nulls can be introduced into the data flow from lookups</a:t>
            </a:r>
          </a:p>
          <a:p>
            <a:pPr lvl="1"/>
            <a:r>
              <a:rPr lang="en-US" dirty="0"/>
              <a:t>Mismatches (lookup failures) can produce nulls</a:t>
            </a:r>
          </a:p>
          <a:p>
            <a:r>
              <a:rPr lang="en-US" dirty="0"/>
              <a:t>Can be handled in constraints, derivations, stage  variables, or a combination of these</a:t>
            </a:r>
          </a:p>
          <a:p>
            <a:r>
              <a:rPr lang="en-US" dirty="0"/>
              <a:t> NULL functions </a:t>
            </a:r>
          </a:p>
          <a:p>
            <a:pPr lvl="1"/>
            <a:r>
              <a:rPr lang="en-US" dirty="0"/>
              <a:t>Testing for NULL </a:t>
            </a:r>
          </a:p>
          <a:p>
            <a:pPr lvl="2"/>
            <a:r>
              <a:rPr lang="en-US" dirty="0" err="1"/>
              <a:t>IsNull</a:t>
            </a:r>
            <a:r>
              <a:rPr lang="en-US" dirty="0"/>
              <a:t>(&lt;column&gt;) </a:t>
            </a:r>
          </a:p>
          <a:p>
            <a:pPr lvl="2"/>
            <a:r>
              <a:rPr lang="en-US" dirty="0" err="1"/>
              <a:t>IsNotNull</a:t>
            </a:r>
            <a:r>
              <a:rPr lang="en-US" dirty="0"/>
              <a:t>(&lt;column&gt;)</a:t>
            </a:r>
          </a:p>
          <a:p>
            <a:pPr lvl="1"/>
            <a:r>
              <a:rPr lang="en-US" dirty="0"/>
              <a:t>Replace NULL with a value </a:t>
            </a:r>
          </a:p>
          <a:p>
            <a:pPr lvl="2"/>
            <a:r>
              <a:rPr lang="en-US" dirty="0" err="1" smtClean="0"/>
              <a:t>NullToValue</a:t>
            </a:r>
            <a:r>
              <a:rPr lang="en-US" dirty="0"/>
              <a:t>(&lt;column&gt;, &lt;value&gt;)</a:t>
            </a:r>
          </a:p>
          <a:p>
            <a:r>
              <a:rPr lang="en-US" dirty="0"/>
              <a:t>Set to NULL:  </a:t>
            </a:r>
            <a:r>
              <a:rPr lang="en-US" dirty="0" err="1"/>
              <a:t>SetNull</a:t>
            </a:r>
            <a:r>
              <a:rPr lang="en-US" dirty="0"/>
              <a:t>() </a:t>
            </a:r>
          </a:p>
          <a:p>
            <a:pPr lvl="1"/>
            <a:r>
              <a:rPr lang="en-US" dirty="0"/>
              <a:t>Example:  IF </a:t>
            </a:r>
            <a:r>
              <a:rPr lang="en-US" dirty="0" err="1"/>
              <a:t>In.Col</a:t>
            </a:r>
            <a:r>
              <a:rPr lang="en-US" dirty="0"/>
              <a:t> = 5 THEN </a:t>
            </a:r>
            <a:r>
              <a:rPr lang="en-US" dirty="0" err="1"/>
              <a:t>SetNull</a:t>
            </a:r>
            <a:r>
              <a:rPr lang="en-US" dirty="0"/>
              <a:t>() ELSE </a:t>
            </a:r>
            <a:r>
              <a:rPr lang="en-US" dirty="0" err="1"/>
              <a:t>In.Col</a:t>
            </a:r>
            <a:endParaRPr lang="en-US" dirty="0"/>
          </a:p>
          <a:p>
            <a:endParaRPr lang="en-US" dirty="0"/>
          </a:p>
        </p:txBody>
      </p:sp>
      <p:sp>
        <p:nvSpPr>
          <p:cNvPr id="302082" name="Rectangle 2"/>
          <p:cNvSpPr>
            <a:spLocks noGrp="1" noChangeArrowheads="1"/>
          </p:cNvSpPr>
          <p:nvPr>
            <p:ph type="title"/>
          </p:nvPr>
        </p:nvSpPr>
        <p:spPr/>
        <p:txBody>
          <a:bodyPr/>
          <a:lstStyle/>
          <a:p>
            <a:pPr eaLnBrk="1" hangingPunct="1"/>
            <a:r>
              <a:rPr altLang="en-US" smtClean="0"/>
              <a:t>Checking for NULLs</a:t>
            </a:r>
          </a:p>
        </p:txBody>
      </p:sp>
      <p:pic>
        <p:nvPicPr>
          <p:cNvPr id="302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248" y="2819835"/>
            <a:ext cx="2700703"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94809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Sequential File Format Example</a:t>
            </a:r>
          </a:p>
        </p:txBody>
      </p:sp>
      <p:sp>
        <p:nvSpPr>
          <p:cNvPr id="4" name="Rectangle 3"/>
          <p:cNvSpPr txBox="1">
            <a:spLocks noChangeArrowheads="1"/>
          </p:cNvSpPr>
          <p:nvPr/>
        </p:nvSpPr>
        <p:spPr>
          <a:xfrm>
            <a:off x="127794" y="5107895"/>
            <a:ext cx="8656637" cy="993775"/>
          </a:xfrm>
          <a:prstGeom prst="rect">
            <a:avLst/>
          </a:prstGeom>
        </p:spPr>
        <p:txBody>
          <a:bodyPr/>
          <a:lstStyle>
            <a:lvl1pPr marL="342900" indent="-342900" algn="l" defTabSz="914400" rtl="0" eaLnBrk="1" latinLnBrk="0" hangingPunct="1">
              <a:spcBef>
                <a:spcPct val="20000"/>
              </a:spcBef>
              <a:buClr>
                <a:srgbClr val="00A1E4"/>
              </a:buClr>
              <a:buFont typeface="Wingdings" pitchFamily="2" charset="2"/>
              <a:buChar char="Ø"/>
              <a:defRPr sz="1800" b="1" kern="1200">
                <a:solidFill>
                  <a:schemeClr val="tx1"/>
                </a:solidFill>
                <a:latin typeface="Candara" panose="020E0502030303020204" pitchFamily="34" charset="0"/>
                <a:ea typeface="+mn-ea"/>
                <a:cs typeface="+mn-cs"/>
              </a:defRPr>
            </a:lvl1pPr>
            <a:lvl2pPr marL="742950" indent="-285750" algn="l" defTabSz="914400" rtl="0" eaLnBrk="1" latinLnBrk="0" hangingPunct="1">
              <a:spcBef>
                <a:spcPct val="20000"/>
              </a:spcBef>
              <a:buClr>
                <a:srgbClr val="00A1E4"/>
              </a:buClr>
              <a:buFont typeface="Arial" panose="020B0604020202020204" pitchFamily="34" charset="0"/>
              <a:buChar char="–"/>
              <a:defRPr sz="1600" kern="1200">
                <a:solidFill>
                  <a:schemeClr val="tx1"/>
                </a:solidFill>
                <a:latin typeface="Candara" panose="020E0502030303020204" pitchFamily="34" charset="0"/>
                <a:ea typeface="+mn-ea"/>
                <a:cs typeface="+mn-cs"/>
              </a:defRPr>
            </a:lvl2pPr>
            <a:lvl3pPr marL="1143000" indent="-228600" algn="l" defTabSz="914400" rtl="0" eaLnBrk="1" latinLnBrk="0" hangingPunct="1">
              <a:spcBef>
                <a:spcPct val="20000"/>
              </a:spcBef>
              <a:buClr>
                <a:srgbClr val="00A1E4"/>
              </a:buClr>
              <a:buFont typeface="Arial" panose="020B0604020202020204" pitchFamily="34" charset="0"/>
              <a:buChar char="•"/>
              <a:defRPr sz="1200" kern="1200">
                <a:solidFill>
                  <a:schemeClr val="tx1"/>
                </a:solidFill>
                <a:latin typeface="Candara" panose="020E0502030303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andara" panose="020E0502030303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andara" panose="020E0502030303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ebdings" pitchFamily="18" charset="2"/>
              <a:buNone/>
            </a:pPr>
            <a:r>
              <a:rPr lang="en-US" altLang="en-US" sz="1600" b="0" dirty="0" smtClean="0">
                <a:latin typeface="+mj-lt"/>
              </a:rPr>
              <a:t>    This shows the format of one type of sequential file.  Delimiters separate columns. Fields all columns are defined my delimiters. Similarly, records are defined by terminating characters. </a:t>
            </a:r>
          </a:p>
        </p:txBody>
      </p:sp>
      <p:sp>
        <p:nvSpPr>
          <p:cNvPr id="5" name="Rectangle 4"/>
          <p:cNvSpPr>
            <a:spLocks noChangeArrowheads="1"/>
          </p:cNvSpPr>
          <p:nvPr/>
        </p:nvSpPr>
        <p:spPr bwMode="auto">
          <a:xfrm>
            <a:off x="4283075" y="1941513"/>
            <a:ext cx="1392238" cy="42068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en-US"/>
              <a:t>Field 3</a:t>
            </a:r>
          </a:p>
        </p:txBody>
      </p:sp>
      <p:sp>
        <p:nvSpPr>
          <p:cNvPr id="6" name="Rectangle 5"/>
          <p:cNvSpPr>
            <a:spLocks noChangeArrowheads="1"/>
          </p:cNvSpPr>
          <p:nvPr/>
        </p:nvSpPr>
        <p:spPr bwMode="auto">
          <a:xfrm>
            <a:off x="2420938" y="1944688"/>
            <a:ext cx="1393825" cy="42068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en-US"/>
              <a:t>Field 2</a:t>
            </a:r>
          </a:p>
        </p:txBody>
      </p:sp>
      <p:sp>
        <p:nvSpPr>
          <p:cNvPr id="7" name="Rectangle 6"/>
          <p:cNvSpPr>
            <a:spLocks noChangeArrowheads="1"/>
          </p:cNvSpPr>
          <p:nvPr/>
        </p:nvSpPr>
        <p:spPr bwMode="auto">
          <a:xfrm>
            <a:off x="519113" y="1943100"/>
            <a:ext cx="1393825" cy="4206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en-US"/>
              <a:t>Field 1</a:t>
            </a:r>
          </a:p>
        </p:txBody>
      </p:sp>
      <p:sp>
        <p:nvSpPr>
          <p:cNvPr id="8" name="Rectangle 7"/>
          <p:cNvSpPr>
            <a:spLocks noChangeArrowheads="1"/>
          </p:cNvSpPr>
          <p:nvPr/>
        </p:nvSpPr>
        <p:spPr bwMode="auto">
          <a:xfrm>
            <a:off x="6167438" y="1941513"/>
            <a:ext cx="1393825" cy="42068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en-US"/>
              <a:t>Last field</a:t>
            </a:r>
          </a:p>
        </p:txBody>
      </p:sp>
      <p:sp>
        <p:nvSpPr>
          <p:cNvPr id="9" name="Rectangle 8"/>
          <p:cNvSpPr>
            <a:spLocks noChangeArrowheads="1"/>
          </p:cNvSpPr>
          <p:nvPr/>
        </p:nvSpPr>
        <p:spPr bwMode="auto">
          <a:xfrm>
            <a:off x="2017713" y="1944688"/>
            <a:ext cx="263525" cy="42068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en-US"/>
              <a:t>,</a:t>
            </a:r>
          </a:p>
        </p:txBody>
      </p:sp>
      <p:sp>
        <p:nvSpPr>
          <p:cNvPr id="10" name="Rectangle 9"/>
          <p:cNvSpPr>
            <a:spLocks noChangeArrowheads="1"/>
          </p:cNvSpPr>
          <p:nvPr/>
        </p:nvSpPr>
        <p:spPr bwMode="auto">
          <a:xfrm>
            <a:off x="3917950" y="1943100"/>
            <a:ext cx="261938" cy="4206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en-US"/>
              <a:t>,</a:t>
            </a:r>
          </a:p>
        </p:txBody>
      </p:sp>
      <p:sp>
        <p:nvSpPr>
          <p:cNvPr id="11" name="Rectangle 10"/>
          <p:cNvSpPr>
            <a:spLocks noChangeArrowheads="1"/>
          </p:cNvSpPr>
          <p:nvPr/>
        </p:nvSpPr>
        <p:spPr bwMode="auto">
          <a:xfrm>
            <a:off x="5800725" y="1941513"/>
            <a:ext cx="261938" cy="42068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en-US"/>
              <a:t>,</a:t>
            </a:r>
          </a:p>
        </p:txBody>
      </p:sp>
      <p:sp>
        <p:nvSpPr>
          <p:cNvPr id="12" name="Rectangle 11"/>
          <p:cNvSpPr>
            <a:spLocks noChangeArrowheads="1"/>
          </p:cNvSpPr>
          <p:nvPr/>
        </p:nvSpPr>
        <p:spPr bwMode="auto">
          <a:xfrm>
            <a:off x="7621588" y="1944688"/>
            <a:ext cx="320675"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en-US"/>
              <a:t>nl</a:t>
            </a:r>
          </a:p>
        </p:txBody>
      </p:sp>
      <p:sp>
        <p:nvSpPr>
          <p:cNvPr id="13" name="Rectangle 12"/>
          <p:cNvSpPr>
            <a:spLocks noChangeArrowheads="1"/>
          </p:cNvSpPr>
          <p:nvPr/>
        </p:nvSpPr>
        <p:spPr bwMode="auto">
          <a:xfrm>
            <a:off x="4440238" y="4175125"/>
            <a:ext cx="1393825" cy="4206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en-US"/>
              <a:t>Field 3</a:t>
            </a:r>
          </a:p>
        </p:txBody>
      </p:sp>
      <p:sp>
        <p:nvSpPr>
          <p:cNvPr id="14" name="Rectangle 13"/>
          <p:cNvSpPr>
            <a:spLocks noChangeArrowheads="1"/>
          </p:cNvSpPr>
          <p:nvPr/>
        </p:nvSpPr>
        <p:spPr bwMode="auto">
          <a:xfrm>
            <a:off x="2579688" y="4178300"/>
            <a:ext cx="1393825" cy="4206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en-US"/>
              <a:t>Field 2</a:t>
            </a:r>
          </a:p>
        </p:txBody>
      </p:sp>
      <p:sp>
        <p:nvSpPr>
          <p:cNvPr id="15" name="Rectangle 14"/>
          <p:cNvSpPr>
            <a:spLocks noChangeArrowheads="1"/>
          </p:cNvSpPr>
          <p:nvPr/>
        </p:nvSpPr>
        <p:spPr bwMode="auto">
          <a:xfrm>
            <a:off x="677863" y="4176713"/>
            <a:ext cx="1393825" cy="42068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en-US"/>
              <a:t>Field 1</a:t>
            </a:r>
          </a:p>
        </p:txBody>
      </p:sp>
      <p:sp>
        <p:nvSpPr>
          <p:cNvPr id="16" name="Rectangle 15"/>
          <p:cNvSpPr>
            <a:spLocks noChangeArrowheads="1"/>
          </p:cNvSpPr>
          <p:nvPr/>
        </p:nvSpPr>
        <p:spPr bwMode="auto">
          <a:xfrm>
            <a:off x="6326188" y="4175125"/>
            <a:ext cx="1393825" cy="4206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en-US"/>
              <a:t>Last field</a:t>
            </a:r>
          </a:p>
        </p:txBody>
      </p:sp>
      <p:sp>
        <p:nvSpPr>
          <p:cNvPr id="17" name="Rectangle 16"/>
          <p:cNvSpPr>
            <a:spLocks noChangeArrowheads="1"/>
          </p:cNvSpPr>
          <p:nvPr/>
        </p:nvSpPr>
        <p:spPr bwMode="auto">
          <a:xfrm>
            <a:off x="2176463" y="4178300"/>
            <a:ext cx="261937" cy="4206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en-US"/>
              <a:t>,</a:t>
            </a:r>
          </a:p>
        </p:txBody>
      </p:sp>
      <p:sp>
        <p:nvSpPr>
          <p:cNvPr id="18" name="Rectangle 17"/>
          <p:cNvSpPr>
            <a:spLocks noChangeArrowheads="1"/>
          </p:cNvSpPr>
          <p:nvPr/>
        </p:nvSpPr>
        <p:spPr bwMode="auto">
          <a:xfrm>
            <a:off x="4075113" y="4176713"/>
            <a:ext cx="263525" cy="42068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en-US"/>
              <a:t>,</a:t>
            </a:r>
          </a:p>
        </p:txBody>
      </p:sp>
      <p:sp>
        <p:nvSpPr>
          <p:cNvPr id="19" name="Rectangle 18"/>
          <p:cNvSpPr>
            <a:spLocks noChangeArrowheads="1"/>
          </p:cNvSpPr>
          <p:nvPr/>
        </p:nvSpPr>
        <p:spPr bwMode="auto">
          <a:xfrm>
            <a:off x="5959475" y="4175125"/>
            <a:ext cx="263525" cy="4206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en-US"/>
              <a:t>,</a:t>
            </a:r>
          </a:p>
        </p:txBody>
      </p:sp>
      <p:sp>
        <p:nvSpPr>
          <p:cNvPr id="20" name="Rectangle 19"/>
          <p:cNvSpPr>
            <a:spLocks noChangeArrowheads="1"/>
          </p:cNvSpPr>
          <p:nvPr/>
        </p:nvSpPr>
        <p:spPr bwMode="auto">
          <a:xfrm>
            <a:off x="8156575" y="4167188"/>
            <a:ext cx="320675" cy="40481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en-US"/>
              <a:t>nl</a:t>
            </a:r>
          </a:p>
        </p:txBody>
      </p:sp>
      <p:sp>
        <p:nvSpPr>
          <p:cNvPr id="21" name="Rectangle 20"/>
          <p:cNvSpPr>
            <a:spLocks noChangeArrowheads="1"/>
          </p:cNvSpPr>
          <p:nvPr/>
        </p:nvSpPr>
        <p:spPr bwMode="auto">
          <a:xfrm>
            <a:off x="7800975" y="4192588"/>
            <a:ext cx="261938" cy="39211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en-US"/>
              <a:t>,</a:t>
            </a:r>
          </a:p>
        </p:txBody>
      </p:sp>
      <p:sp>
        <p:nvSpPr>
          <p:cNvPr id="22" name="Text Box 21"/>
          <p:cNvSpPr txBox="1">
            <a:spLocks noChangeArrowheads="1"/>
          </p:cNvSpPr>
          <p:nvPr/>
        </p:nvSpPr>
        <p:spPr bwMode="auto">
          <a:xfrm>
            <a:off x="2482850" y="3135313"/>
            <a:ext cx="1973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a:solidFill>
                  <a:schemeClr val="tx1"/>
                </a:solidFill>
                <a:latin typeface="Arial" charset="0"/>
              </a:defRPr>
            </a:lvl1pPr>
            <a:lvl2pPr marL="742950" indent="-285750">
              <a:defRPr>
                <a:solidFill>
                  <a:schemeClr val="tx1"/>
                </a:solidFill>
                <a:latin typeface="Arial" charset="0"/>
              </a:defRPr>
            </a:lvl2pPr>
            <a:lvl3pPr marL="1143000">
              <a:defRPr sz="1600">
                <a:solidFill>
                  <a:schemeClr val="tx1"/>
                </a:solidFill>
                <a:latin typeface="Arial" charset="0"/>
              </a:defRPr>
            </a:lvl3pPr>
            <a:lvl4pPr marL="1600200" indent="-228600">
              <a:defRPr sz="1400">
                <a:solidFill>
                  <a:schemeClr val="tx1"/>
                </a:solidFill>
                <a:latin typeface="Arial" charset="0"/>
              </a:defRPr>
            </a:lvl4pPr>
            <a:lvl5pPr marL="2057400">
              <a:defRPr sz="1200">
                <a:solidFill>
                  <a:schemeClr val="tx1"/>
                </a:solidFill>
                <a:latin typeface="Arial" charset="0"/>
              </a:defRPr>
            </a:lvl5pPr>
            <a:lvl6pPr eaLnBrk="0" fontAlgn="base" hangingPunct="0">
              <a:spcAft>
                <a:spcPct val="0"/>
              </a:spcAft>
              <a:buFont typeface="Arial" charset="0"/>
              <a:buChar char="»"/>
              <a:defRPr sz="1200">
                <a:solidFill>
                  <a:schemeClr val="tx1"/>
                </a:solidFill>
                <a:latin typeface="Arial" charset="0"/>
              </a:defRPr>
            </a:lvl6pPr>
            <a:lvl7pPr eaLnBrk="0" fontAlgn="base" hangingPunct="0">
              <a:spcAft>
                <a:spcPct val="0"/>
              </a:spcAft>
              <a:buFont typeface="Arial" charset="0"/>
              <a:buChar char="»"/>
              <a:defRPr sz="1200">
                <a:solidFill>
                  <a:schemeClr val="tx1"/>
                </a:solidFill>
                <a:latin typeface="Arial" charset="0"/>
              </a:defRPr>
            </a:lvl7pPr>
            <a:lvl8pPr eaLnBrk="0" fontAlgn="base" hangingPunct="0">
              <a:spcAft>
                <a:spcPct val="0"/>
              </a:spcAft>
              <a:buFont typeface="Arial" charset="0"/>
              <a:buChar char="»"/>
              <a:defRPr sz="1200">
                <a:solidFill>
                  <a:schemeClr val="tx1"/>
                </a:solidFill>
                <a:latin typeface="Arial" charset="0"/>
              </a:defRPr>
            </a:lvl8pPr>
            <a:lvl9pPr eaLnBrk="0" fontAlgn="base" hangingPunct="0">
              <a:spcAft>
                <a:spcPct val="0"/>
              </a:spcAft>
              <a:buFont typeface="Arial" charset="0"/>
              <a:buChar char="»"/>
              <a:defRPr sz="1200">
                <a:solidFill>
                  <a:schemeClr val="tx1"/>
                </a:solidFill>
                <a:latin typeface="Arial" charset="0"/>
              </a:defRPr>
            </a:lvl9pPr>
          </a:lstStyle>
          <a:p>
            <a:pPr>
              <a:spcBef>
                <a:spcPct val="50000"/>
              </a:spcBef>
            </a:pPr>
            <a:r>
              <a:rPr lang="en-US" altLang="en-US" sz="1800" dirty="0"/>
              <a:t>Field Delimiter</a:t>
            </a:r>
          </a:p>
        </p:txBody>
      </p:sp>
      <p:sp>
        <p:nvSpPr>
          <p:cNvPr id="23" name="Text Box 22"/>
          <p:cNvSpPr txBox="1">
            <a:spLocks noChangeArrowheads="1"/>
          </p:cNvSpPr>
          <p:nvPr/>
        </p:nvSpPr>
        <p:spPr bwMode="auto">
          <a:xfrm>
            <a:off x="5946775" y="2551113"/>
            <a:ext cx="2989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a:solidFill>
                  <a:schemeClr val="tx1"/>
                </a:solidFill>
                <a:latin typeface="Arial" charset="0"/>
              </a:defRPr>
            </a:lvl1pPr>
            <a:lvl2pPr marL="742950" indent="-285750">
              <a:defRPr>
                <a:solidFill>
                  <a:schemeClr val="tx1"/>
                </a:solidFill>
                <a:latin typeface="Arial" charset="0"/>
              </a:defRPr>
            </a:lvl2pPr>
            <a:lvl3pPr marL="1143000">
              <a:defRPr sz="1600">
                <a:solidFill>
                  <a:schemeClr val="tx1"/>
                </a:solidFill>
                <a:latin typeface="Arial" charset="0"/>
              </a:defRPr>
            </a:lvl3pPr>
            <a:lvl4pPr marL="1600200" indent="-228600">
              <a:defRPr sz="1400">
                <a:solidFill>
                  <a:schemeClr val="tx1"/>
                </a:solidFill>
                <a:latin typeface="Arial" charset="0"/>
              </a:defRPr>
            </a:lvl4pPr>
            <a:lvl5pPr marL="2057400">
              <a:defRPr sz="1200">
                <a:solidFill>
                  <a:schemeClr val="tx1"/>
                </a:solidFill>
                <a:latin typeface="Arial" charset="0"/>
              </a:defRPr>
            </a:lvl5pPr>
            <a:lvl6pPr eaLnBrk="0" fontAlgn="base" hangingPunct="0">
              <a:spcAft>
                <a:spcPct val="0"/>
              </a:spcAft>
              <a:buFont typeface="Arial" charset="0"/>
              <a:buChar char="»"/>
              <a:defRPr sz="1200">
                <a:solidFill>
                  <a:schemeClr val="tx1"/>
                </a:solidFill>
                <a:latin typeface="Arial" charset="0"/>
              </a:defRPr>
            </a:lvl6pPr>
            <a:lvl7pPr eaLnBrk="0" fontAlgn="base" hangingPunct="0">
              <a:spcAft>
                <a:spcPct val="0"/>
              </a:spcAft>
              <a:buFont typeface="Arial" charset="0"/>
              <a:buChar char="»"/>
              <a:defRPr sz="1200">
                <a:solidFill>
                  <a:schemeClr val="tx1"/>
                </a:solidFill>
                <a:latin typeface="Arial" charset="0"/>
              </a:defRPr>
            </a:lvl7pPr>
            <a:lvl8pPr eaLnBrk="0" fontAlgn="base" hangingPunct="0">
              <a:spcAft>
                <a:spcPct val="0"/>
              </a:spcAft>
              <a:buFont typeface="Arial" charset="0"/>
              <a:buChar char="»"/>
              <a:defRPr sz="1200">
                <a:solidFill>
                  <a:schemeClr val="tx1"/>
                </a:solidFill>
                <a:latin typeface="Arial" charset="0"/>
              </a:defRPr>
            </a:lvl8pPr>
            <a:lvl9pPr eaLnBrk="0" fontAlgn="base" hangingPunct="0">
              <a:spcAft>
                <a:spcPct val="0"/>
              </a:spcAft>
              <a:buFont typeface="Arial" charset="0"/>
              <a:buChar char="»"/>
              <a:defRPr sz="1200">
                <a:solidFill>
                  <a:schemeClr val="tx1"/>
                </a:solidFill>
                <a:latin typeface="Arial" charset="0"/>
              </a:defRPr>
            </a:lvl9pPr>
          </a:lstStyle>
          <a:p>
            <a:pPr>
              <a:spcBef>
                <a:spcPct val="50000"/>
              </a:spcBef>
            </a:pPr>
            <a:r>
              <a:rPr lang="en-US" altLang="en-US" sz="1800"/>
              <a:t>Final Delimiter = end</a:t>
            </a:r>
          </a:p>
        </p:txBody>
      </p:sp>
      <p:sp>
        <p:nvSpPr>
          <p:cNvPr id="24" name="Text Box 24"/>
          <p:cNvSpPr txBox="1">
            <a:spLocks noChangeArrowheads="1"/>
          </p:cNvSpPr>
          <p:nvPr/>
        </p:nvSpPr>
        <p:spPr bwMode="auto">
          <a:xfrm>
            <a:off x="6032500" y="4756150"/>
            <a:ext cx="2989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a:solidFill>
                  <a:schemeClr val="tx1"/>
                </a:solidFill>
                <a:latin typeface="Arial" charset="0"/>
              </a:defRPr>
            </a:lvl1pPr>
            <a:lvl2pPr marL="742950" indent="-285750">
              <a:defRPr>
                <a:solidFill>
                  <a:schemeClr val="tx1"/>
                </a:solidFill>
                <a:latin typeface="Arial" charset="0"/>
              </a:defRPr>
            </a:lvl2pPr>
            <a:lvl3pPr marL="1143000">
              <a:defRPr sz="1600">
                <a:solidFill>
                  <a:schemeClr val="tx1"/>
                </a:solidFill>
                <a:latin typeface="Arial" charset="0"/>
              </a:defRPr>
            </a:lvl3pPr>
            <a:lvl4pPr marL="1600200" indent="-228600">
              <a:defRPr sz="1400">
                <a:solidFill>
                  <a:schemeClr val="tx1"/>
                </a:solidFill>
                <a:latin typeface="Arial" charset="0"/>
              </a:defRPr>
            </a:lvl4pPr>
            <a:lvl5pPr marL="2057400">
              <a:defRPr sz="1200">
                <a:solidFill>
                  <a:schemeClr val="tx1"/>
                </a:solidFill>
                <a:latin typeface="Arial" charset="0"/>
              </a:defRPr>
            </a:lvl5pPr>
            <a:lvl6pPr eaLnBrk="0" fontAlgn="base" hangingPunct="0">
              <a:spcAft>
                <a:spcPct val="0"/>
              </a:spcAft>
              <a:buFont typeface="Arial" charset="0"/>
              <a:buChar char="»"/>
              <a:defRPr sz="1200">
                <a:solidFill>
                  <a:schemeClr val="tx1"/>
                </a:solidFill>
                <a:latin typeface="Arial" charset="0"/>
              </a:defRPr>
            </a:lvl6pPr>
            <a:lvl7pPr eaLnBrk="0" fontAlgn="base" hangingPunct="0">
              <a:spcAft>
                <a:spcPct val="0"/>
              </a:spcAft>
              <a:buFont typeface="Arial" charset="0"/>
              <a:buChar char="»"/>
              <a:defRPr sz="1200">
                <a:solidFill>
                  <a:schemeClr val="tx1"/>
                </a:solidFill>
                <a:latin typeface="Arial" charset="0"/>
              </a:defRPr>
            </a:lvl7pPr>
            <a:lvl8pPr eaLnBrk="0" fontAlgn="base" hangingPunct="0">
              <a:spcAft>
                <a:spcPct val="0"/>
              </a:spcAft>
              <a:buFont typeface="Arial" charset="0"/>
              <a:buChar char="»"/>
              <a:defRPr sz="1200">
                <a:solidFill>
                  <a:schemeClr val="tx1"/>
                </a:solidFill>
                <a:latin typeface="Arial" charset="0"/>
              </a:defRPr>
            </a:lvl8pPr>
            <a:lvl9pPr eaLnBrk="0" fontAlgn="base" hangingPunct="0">
              <a:spcAft>
                <a:spcPct val="0"/>
              </a:spcAft>
              <a:buFont typeface="Arial" charset="0"/>
              <a:buChar char="»"/>
              <a:defRPr sz="1200">
                <a:solidFill>
                  <a:schemeClr val="tx1"/>
                </a:solidFill>
                <a:latin typeface="Arial" charset="0"/>
              </a:defRPr>
            </a:lvl9pPr>
          </a:lstStyle>
          <a:p>
            <a:pPr>
              <a:spcBef>
                <a:spcPct val="50000"/>
              </a:spcBef>
            </a:pPr>
            <a:r>
              <a:rPr lang="en-US" altLang="en-US" sz="1800"/>
              <a:t>Final Delimiter = comma </a:t>
            </a:r>
          </a:p>
        </p:txBody>
      </p:sp>
      <p:sp>
        <p:nvSpPr>
          <p:cNvPr id="25" name="Line 25"/>
          <p:cNvSpPr>
            <a:spLocks noChangeShapeType="1"/>
          </p:cNvSpPr>
          <p:nvPr/>
        </p:nvSpPr>
        <p:spPr bwMode="auto">
          <a:xfrm>
            <a:off x="6342063" y="1422400"/>
            <a:ext cx="1438275" cy="465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26"/>
          <p:cNvSpPr>
            <a:spLocks noChangeShapeType="1"/>
          </p:cNvSpPr>
          <p:nvPr/>
        </p:nvSpPr>
        <p:spPr bwMode="auto">
          <a:xfrm>
            <a:off x="2176463" y="2424113"/>
            <a:ext cx="973137" cy="666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27"/>
          <p:cNvSpPr>
            <a:spLocks noChangeShapeType="1"/>
          </p:cNvSpPr>
          <p:nvPr/>
        </p:nvSpPr>
        <p:spPr bwMode="auto">
          <a:xfrm flipH="1">
            <a:off x="3354388" y="2424113"/>
            <a:ext cx="681037" cy="682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28"/>
          <p:cNvSpPr>
            <a:spLocks noChangeShapeType="1"/>
          </p:cNvSpPr>
          <p:nvPr/>
        </p:nvSpPr>
        <p:spPr bwMode="auto">
          <a:xfrm flipH="1">
            <a:off x="3903663" y="2525713"/>
            <a:ext cx="20320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29"/>
          <p:cNvSpPr>
            <a:spLocks noChangeShapeType="1"/>
          </p:cNvSpPr>
          <p:nvPr/>
        </p:nvSpPr>
        <p:spPr bwMode="auto">
          <a:xfrm flipV="1">
            <a:off x="2293938" y="3454400"/>
            <a:ext cx="942975" cy="652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 name="Line 30"/>
          <p:cNvSpPr>
            <a:spLocks noChangeShapeType="1"/>
          </p:cNvSpPr>
          <p:nvPr/>
        </p:nvSpPr>
        <p:spPr bwMode="auto">
          <a:xfrm>
            <a:off x="3395663" y="3513138"/>
            <a:ext cx="798512" cy="638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31"/>
          <p:cNvSpPr>
            <a:spLocks noChangeShapeType="1"/>
          </p:cNvSpPr>
          <p:nvPr/>
        </p:nvSpPr>
        <p:spPr bwMode="auto">
          <a:xfrm>
            <a:off x="3976688" y="3454400"/>
            <a:ext cx="2105025" cy="652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Text Box 23"/>
          <p:cNvSpPr txBox="1">
            <a:spLocks noChangeArrowheads="1"/>
          </p:cNvSpPr>
          <p:nvPr/>
        </p:nvSpPr>
        <p:spPr bwMode="auto">
          <a:xfrm>
            <a:off x="5146675" y="1095375"/>
            <a:ext cx="2481263" cy="369888"/>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000">
                <a:solidFill>
                  <a:schemeClr val="tx1"/>
                </a:solidFill>
                <a:latin typeface="Arial" charset="0"/>
              </a:defRPr>
            </a:lvl1pPr>
            <a:lvl2pPr marL="742950" indent="-285750">
              <a:defRPr>
                <a:solidFill>
                  <a:schemeClr val="tx1"/>
                </a:solidFill>
                <a:latin typeface="Arial" charset="0"/>
              </a:defRPr>
            </a:lvl2pPr>
            <a:lvl3pPr marL="1143000">
              <a:defRPr sz="1600">
                <a:solidFill>
                  <a:schemeClr val="tx1"/>
                </a:solidFill>
                <a:latin typeface="Arial" charset="0"/>
              </a:defRPr>
            </a:lvl3pPr>
            <a:lvl4pPr marL="1600200" indent="-228600">
              <a:defRPr sz="1400">
                <a:solidFill>
                  <a:schemeClr val="tx1"/>
                </a:solidFill>
                <a:latin typeface="Arial" charset="0"/>
              </a:defRPr>
            </a:lvl4pPr>
            <a:lvl5pPr marL="2057400">
              <a:defRPr sz="1200">
                <a:solidFill>
                  <a:schemeClr val="tx1"/>
                </a:solidFill>
                <a:latin typeface="Arial" charset="0"/>
              </a:defRPr>
            </a:lvl5pPr>
            <a:lvl6pPr eaLnBrk="0" fontAlgn="base" hangingPunct="0">
              <a:spcAft>
                <a:spcPct val="0"/>
              </a:spcAft>
              <a:buFont typeface="Arial" charset="0"/>
              <a:buChar char="»"/>
              <a:defRPr sz="1200">
                <a:solidFill>
                  <a:schemeClr val="tx1"/>
                </a:solidFill>
                <a:latin typeface="Arial" charset="0"/>
              </a:defRPr>
            </a:lvl6pPr>
            <a:lvl7pPr eaLnBrk="0" fontAlgn="base" hangingPunct="0">
              <a:spcAft>
                <a:spcPct val="0"/>
              </a:spcAft>
              <a:buFont typeface="Arial" charset="0"/>
              <a:buChar char="»"/>
              <a:defRPr sz="1200">
                <a:solidFill>
                  <a:schemeClr val="tx1"/>
                </a:solidFill>
                <a:latin typeface="Arial" charset="0"/>
              </a:defRPr>
            </a:lvl7pPr>
            <a:lvl8pPr eaLnBrk="0" fontAlgn="base" hangingPunct="0">
              <a:spcAft>
                <a:spcPct val="0"/>
              </a:spcAft>
              <a:buFont typeface="Arial" charset="0"/>
              <a:buChar char="»"/>
              <a:defRPr sz="1200">
                <a:solidFill>
                  <a:schemeClr val="tx1"/>
                </a:solidFill>
                <a:latin typeface="Arial" charset="0"/>
              </a:defRPr>
            </a:lvl8pPr>
            <a:lvl9pPr eaLnBrk="0" fontAlgn="base" hangingPunct="0">
              <a:spcAft>
                <a:spcPct val="0"/>
              </a:spcAft>
              <a:buFont typeface="Arial" charset="0"/>
              <a:buChar char="»"/>
              <a:defRPr sz="1200">
                <a:solidFill>
                  <a:schemeClr val="tx1"/>
                </a:solidFill>
                <a:latin typeface="Arial" charset="0"/>
              </a:defRPr>
            </a:lvl9pPr>
          </a:lstStyle>
          <a:p>
            <a:pPr>
              <a:spcBef>
                <a:spcPct val="50000"/>
              </a:spcBef>
            </a:pPr>
            <a:r>
              <a:rPr lang="en-US" altLang="en-US" sz="1800" dirty="0"/>
              <a:t>Record delimiter </a:t>
            </a:r>
          </a:p>
        </p:txBody>
      </p:sp>
    </p:spTree>
    <p:extLst>
      <p:ext uri="{BB962C8B-B14F-4D97-AF65-F5344CB8AC3E}">
        <p14:creationId xmlns:p14="http://schemas.microsoft.com/office/powerpoint/2010/main" val="42432455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eaLnBrk="1" hangingPunct="1">
              <a:defRPr/>
            </a:pPr>
            <a:r>
              <a:rPr smtClean="0"/>
              <a:t>Transformer Functions</a:t>
            </a:r>
          </a:p>
        </p:txBody>
      </p:sp>
      <p:sp>
        <p:nvSpPr>
          <p:cNvPr id="303107" name="Rectangle 3"/>
          <p:cNvSpPr>
            <a:spLocks noGrp="1" noChangeArrowheads="1"/>
          </p:cNvSpPr>
          <p:nvPr>
            <p:ph idx="1"/>
          </p:nvPr>
        </p:nvSpPr>
        <p:spPr/>
        <p:txBody>
          <a:bodyPr/>
          <a:lstStyle/>
          <a:p>
            <a:pPr eaLnBrk="1" hangingPunct="1"/>
            <a:r>
              <a:rPr lang="en-US" altLang="en-US" smtClean="0"/>
              <a:t>Date &amp; Time </a:t>
            </a:r>
          </a:p>
          <a:p>
            <a:pPr eaLnBrk="1" hangingPunct="1"/>
            <a:r>
              <a:rPr lang="en-US" altLang="en-US" smtClean="0"/>
              <a:t> Logical </a:t>
            </a:r>
          </a:p>
          <a:p>
            <a:pPr eaLnBrk="1" hangingPunct="1"/>
            <a:r>
              <a:rPr lang="en-US" altLang="en-US" smtClean="0"/>
              <a:t> Null Handling </a:t>
            </a:r>
          </a:p>
          <a:p>
            <a:pPr eaLnBrk="1" hangingPunct="1"/>
            <a:r>
              <a:rPr lang="en-US" altLang="en-US" smtClean="0"/>
              <a:t> Number </a:t>
            </a:r>
          </a:p>
          <a:p>
            <a:pPr eaLnBrk="1" hangingPunct="1"/>
            <a:r>
              <a:rPr lang="en-US" altLang="en-US" smtClean="0"/>
              <a:t> String </a:t>
            </a:r>
          </a:p>
          <a:p>
            <a:pPr eaLnBrk="1" hangingPunct="1"/>
            <a:r>
              <a:rPr lang="en-US" altLang="en-US" smtClean="0"/>
              <a:t> Type Conversion</a:t>
            </a:r>
          </a:p>
        </p:txBody>
      </p:sp>
    </p:spTree>
    <p:extLst>
      <p:ext uri="{BB962C8B-B14F-4D97-AF65-F5344CB8AC3E}">
        <p14:creationId xmlns:p14="http://schemas.microsoft.com/office/powerpoint/2010/main" val="210723804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lstStyle/>
          <a:p>
            <a:pPr eaLnBrk="1" hangingPunct="1">
              <a:defRPr/>
            </a:pPr>
            <a:r>
              <a:rPr smtClean="0"/>
              <a:t>Transformer Execution Order</a:t>
            </a:r>
          </a:p>
        </p:txBody>
      </p:sp>
      <p:sp>
        <p:nvSpPr>
          <p:cNvPr id="304131" name="Rectangle 3"/>
          <p:cNvSpPr>
            <a:spLocks noGrp="1" noChangeArrowheads="1"/>
          </p:cNvSpPr>
          <p:nvPr>
            <p:ph idx="1"/>
          </p:nvPr>
        </p:nvSpPr>
        <p:spPr/>
        <p:txBody>
          <a:bodyPr/>
          <a:lstStyle/>
          <a:p>
            <a:pPr eaLnBrk="1" hangingPunct="1"/>
            <a:r>
              <a:rPr lang="en-US" altLang="en-US" smtClean="0"/>
              <a:t>Derivations in stage variables </a:t>
            </a:r>
          </a:p>
          <a:p>
            <a:pPr eaLnBrk="1" hangingPunct="1"/>
            <a:r>
              <a:rPr lang="en-US" altLang="en-US" smtClean="0"/>
              <a:t>Constraints are executed before derivations </a:t>
            </a:r>
          </a:p>
          <a:p>
            <a:pPr eaLnBrk="1" hangingPunct="1"/>
            <a:r>
              <a:rPr lang="en-US" altLang="en-US" smtClean="0"/>
              <a:t>Column derivations in earlier links are executed before later links </a:t>
            </a:r>
          </a:p>
          <a:p>
            <a:pPr eaLnBrk="1" hangingPunct="1"/>
            <a:r>
              <a:rPr lang="en-US" altLang="en-US" smtClean="0"/>
              <a:t>Derivations in higher columns are executed before lower columns</a:t>
            </a:r>
          </a:p>
        </p:txBody>
      </p:sp>
    </p:spTree>
    <p:extLst>
      <p:ext uri="{BB962C8B-B14F-4D97-AF65-F5344CB8AC3E}">
        <p14:creationId xmlns:p14="http://schemas.microsoft.com/office/powerpoint/2010/main" val="289099208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pPr eaLnBrk="1" hangingPunct="1">
              <a:defRPr/>
            </a:pPr>
            <a:r>
              <a:rPr smtClean="0"/>
              <a:t>Transformer Stage Variables</a:t>
            </a:r>
          </a:p>
        </p:txBody>
      </p:sp>
      <p:sp>
        <p:nvSpPr>
          <p:cNvPr id="305155" name="Rectangle 3"/>
          <p:cNvSpPr>
            <a:spLocks noGrp="1" noChangeArrowheads="1"/>
          </p:cNvSpPr>
          <p:nvPr>
            <p:ph idx="1"/>
          </p:nvPr>
        </p:nvSpPr>
        <p:spPr/>
        <p:txBody>
          <a:bodyPr/>
          <a:lstStyle/>
          <a:p>
            <a:pPr eaLnBrk="1" hangingPunct="1"/>
            <a:r>
              <a:rPr lang="en-US" altLang="en-US" smtClean="0"/>
              <a:t>Derivations execute in order from top to bottom</a:t>
            </a:r>
          </a:p>
          <a:p>
            <a:pPr lvl="1" eaLnBrk="1" hangingPunct="1"/>
            <a:r>
              <a:rPr lang="en-US" altLang="en-US" smtClean="0"/>
              <a:t>Later stage variables can reference earlier stage variables </a:t>
            </a:r>
          </a:p>
          <a:p>
            <a:pPr lvl="1" eaLnBrk="1" hangingPunct="1"/>
            <a:r>
              <a:rPr lang="en-US" altLang="en-US" smtClean="0"/>
              <a:t>Earlier stage variables can reference later stage variables</a:t>
            </a:r>
          </a:p>
          <a:p>
            <a:pPr lvl="2" eaLnBrk="1" hangingPunct="1"/>
            <a:r>
              <a:rPr lang="en-US" altLang="en-US" smtClean="0"/>
              <a:t>These variables will contain a value derived from the previous row that came into the Transformer</a:t>
            </a:r>
          </a:p>
          <a:p>
            <a:pPr eaLnBrk="1" hangingPunct="1"/>
            <a:r>
              <a:rPr lang="en-US" altLang="en-US" smtClean="0"/>
              <a:t> Multi-purpose</a:t>
            </a:r>
          </a:p>
          <a:p>
            <a:pPr lvl="1" eaLnBrk="1" hangingPunct="1"/>
            <a:r>
              <a:rPr lang="en-US" altLang="en-US" smtClean="0"/>
              <a:t>Counters </a:t>
            </a:r>
          </a:p>
          <a:p>
            <a:pPr lvl="1" eaLnBrk="1" hangingPunct="1"/>
            <a:r>
              <a:rPr lang="en-US" altLang="en-US" smtClean="0"/>
              <a:t>Store values from previously read rows to make comparisons with the currently read row </a:t>
            </a:r>
          </a:p>
          <a:p>
            <a:pPr lvl="1" eaLnBrk="1" hangingPunct="1"/>
            <a:r>
              <a:rPr lang="en-US" altLang="en-US" smtClean="0"/>
              <a:t>Store derived values to be used in multiple target field derivations </a:t>
            </a:r>
          </a:p>
          <a:p>
            <a:pPr lvl="1" eaLnBrk="1" hangingPunct="1"/>
            <a:r>
              <a:rPr lang="en-US" altLang="en-US" smtClean="0"/>
              <a:t>Can be used to control execution of constraints</a:t>
            </a:r>
          </a:p>
        </p:txBody>
      </p:sp>
    </p:spTree>
    <p:extLst>
      <p:ext uri="{BB962C8B-B14F-4D97-AF65-F5344CB8AC3E}">
        <p14:creationId xmlns:p14="http://schemas.microsoft.com/office/powerpoint/2010/main" val="142270553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p:txBody>
          <a:bodyPr/>
          <a:lstStyle/>
          <a:p>
            <a:pPr eaLnBrk="1" hangingPunct="1"/>
            <a:r>
              <a:rPr altLang="en-US" smtClean="0"/>
              <a:t>Transformer Reject Links</a:t>
            </a:r>
          </a:p>
        </p:txBody>
      </p:sp>
      <p:sp>
        <p:nvSpPr>
          <p:cNvPr id="3" name="Content Placeholder 2"/>
          <p:cNvSpPr>
            <a:spLocks noGrp="1"/>
          </p:cNvSpPr>
          <p:nvPr>
            <p:ph idx="1"/>
          </p:nvPr>
        </p:nvSpPr>
        <p:spPr/>
        <p:txBody>
          <a:bodyPr/>
          <a:lstStyle/>
          <a:p>
            <a:endParaRPr lang="en-US"/>
          </a:p>
        </p:txBody>
      </p:sp>
      <p:pic>
        <p:nvPicPr>
          <p:cNvPr id="306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54" y="1117600"/>
            <a:ext cx="8784981"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6180" name="AutoShape 4"/>
          <p:cNvSpPr>
            <a:spLocks noChangeArrowheads="1"/>
          </p:cNvSpPr>
          <p:nvPr/>
        </p:nvSpPr>
        <p:spPr bwMode="auto">
          <a:xfrm>
            <a:off x="4756639" y="4645025"/>
            <a:ext cx="1915258" cy="890588"/>
          </a:xfrm>
          <a:prstGeom prst="wedgeRoundRectCallout">
            <a:avLst>
              <a:gd name="adj1" fmla="val -100495"/>
              <a:gd name="adj2" fmla="val 38769"/>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0"/>
              </a:spcBef>
              <a:buClrTx/>
              <a:buFontTx/>
              <a:buNone/>
            </a:pPr>
            <a:r>
              <a:rPr lang="en-US" altLang="en-US" sz="1800">
                <a:solidFill>
                  <a:srgbClr val="FFFF00"/>
                </a:solidFill>
              </a:rPr>
              <a:t>Convert link to a </a:t>
            </a:r>
          </a:p>
          <a:p>
            <a:pPr eaLnBrk="1" hangingPunct="1">
              <a:spcBef>
                <a:spcPct val="0"/>
              </a:spcBef>
              <a:buClrTx/>
              <a:buFontTx/>
              <a:buNone/>
            </a:pPr>
            <a:r>
              <a:rPr lang="en-US" altLang="en-US" sz="1800">
                <a:solidFill>
                  <a:srgbClr val="FFFF00"/>
                </a:solidFill>
              </a:rPr>
              <a:t>Reject link</a:t>
            </a:r>
          </a:p>
        </p:txBody>
      </p:sp>
      <p:sp>
        <p:nvSpPr>
          <p:cNvPr id="306181" name="AutoShape 5"/>
          <p:cNvSpPr>
            <a:spLocks noChangeArrowheads="1"/>
          </p:cNvSpPr>
          <p:nvPr/>
        </p:nvSpPr>
        <p:spPr bwMode="auto">
          <a:xfrm>
            <a:off x="666751" y="3206750"/>
            <a:ext cx="1554773" cy="744538"/>
          </a:xfrm>
          <a:prstGeom prst="wedgeRoundRectCallout">
            <a:avLst>
              <a:gd name="adj1" fmla="val 111921"/>
              <a:gd name="adj2" fmla="val -58741"/>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0"/>
              </a:spcBef>
              <a:buClrTx/>
              <a:buFontTx/>
              <a:buNone/>
            </a:pPr>
            <a:r>
              <a:rPr lang="en-US" altLang="en-US" sz="1800">
                <a:solidFill>
                  <a:srgbClr val="FFFF00"/>
                </a:solidFill>
              </a:rPr>
              <a:t>Reject link</a:t>
            </a:r>
          </a:p>
        </p:txBody>
      </p:sp>
      <p:pic>
        <p:nvPicPr>
          <p:cNvPr id="30618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5323" y="3825876"/>
            <a:ext cx="1746738"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121855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p:txBody>
          <a:bodyPr/>
          <a:lstStyle/>
          <a:p>
            <a:pPr eaLnBrk="1" hangingPunct="1"/>
            <a:r>
              <a:rPr altLang="en-US" smtClean="0"/>
              <a:t>Otherwise Link</a:t>
            </a:r>
          </a:p>
        </p:txBody>
      </p:sp>
      <p:sp>
        <p:nvSpPr>
          <p:cNvPr id="3" name="Content Placeholder 2"/>
          <p:cNvSpPr>
            <a:spLocks noGrp="1"/>
          </p:cNvSpPr>
          <p:nvPr>
            <p:ph idx="1"/>
          </p:nvPr>
        </p:nvSpPr>
        <p:spPr/>
        <p:txBody>
          <a:bodyPr/>
          <a:lstStyle/>
          <a:p>
            <a:endParaRPr lang="en-US"/>
          </a:p>
        </p:txBody>
      </p:sp>
      <p:pic>
        <p:nvPicPr>
          <p:cNvPr id="307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89" y="917576"/>
            <a:ext cx="8817219" cy="529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04" name="AutoShape 4"/>
          <p:cNvSpPr>
            <a:spLocks noChangeArrowheads="1"/>
          </p:cNvSpPr>
          <p:nvPr/>
        </p:nvSpPr>
        <p:spPr bwMode="auto">
          <a:xfrm>
            <a:off x="666750" y="3206750"/>
            <a:ext cx="1997319" cy="744538"/>
          </a:xfrm>
          <a:prstGeom prst="wedgeRoundRectCallout">
            <a:avLst>
              <a:gd name="adj1" fmla="val 122343"/>
              <a:gd name="adj2" fmla="val -15884"/>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0"/>
              </a:spcBef>
              <a:buClrTx/>
              <a:buFontTx/>
              <a:buNone/>
            </a:pPr>
            <a:r>
              <a:rPr lang="en-US" altLang="en-US" sz="1800">
                <a:solidFill>
                  <a:srgbClr val="FFFF00"/>
                </a:solidFill>
              </a:rPr>
              <a:t>Otherwise link</a:t>
            </a:r>
          </a:p>
        </p:txBody>
      </p:sp>
    </p:spTree>
    <p:extLst>
      <p:ext uri="{BB962C8B-B14F-4D97-AF65-F5344CB8AC3E}">
        <p14:creationId xmlns:p14="http://schemas.microsoft.com/office/powerpoint/2010/main" val="234220076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pPr eaLnBrk="1" hangingPunct="1"/>
            <a:r>
              <a:rPr altLang="en-US" smtClean="0"/>
              <a:t>Defining an Otherwise Link</a:t>
            </a:r>
          </a:p>
        </p:txBody>
      </p:sp>
      <p:sp>
        <p:nvSpPr>
          <p:cNvPr id="3" name="Content Placeholder 2"/>
          <p:cNvSpPr>
            <a:spLocks noGrp="1"/>
          </p:cNvSpPr>
          <p:nvPr>
            <p:ph idx="1"/>
          </p:nvPr>
        </p:nvSpPr>
        <p:spPr/>
        <p:txBody>
          <a:bodyPr/>
          <a:lstStyle/>
          <a:p>
            <a:endParaRPr lang="en-US"/>
          </a:p>
        </p:txBody>
      </p:sp>
      <p:pic>
        <p:nvPicPr>
          <p:cNvPr id="308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035" y="1109664"/>
            <a:ext cx="8741019"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228" name="AutoShape 4"/>
          <p:cNvSpPr>
            <a:spLocks noChangeArrowheads="1"/>
          </p:cNvSpPr>
          <p:nvPr/>
        </p:nvSpPr>
        <p:spPr bwMode="auto">
          <a:xfrm>
            <a:off x="6224954" y="5354639"/>
            <a:ext cx="2480897" cy="744537"/>
          </a:xfrm>
          <a:prstGeom prst="wedgeRoundRectCallout">
            <a:avLst>
              <a:gd name="adj1" fmla="val 38009"/>
              <a:gd name="adj2" fmla="val -257463"/>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0"/>
              </a:spcBef>
              <a:buClrTx/>
              <a:buFontTx/>
              <a:buNone/>
            </a:pPr>
            <a:r>
              <a:rPr lang="en-US" altLang="en-US" sz="1800">
                <a:solidFill>
                  <a:srgbClr val="FFFF00"/>
                </a:solidFill>
              </a:rPr>
              <a:t>Can specify abort </a:t>
            </a:r>
          </a:p>
          <a:p>
            <a:pPr eaLnBrk="1" hangingPunct="1">
              <a:spcBef>
                <a:spcPct val="0"/>
              </a:spcBef>
              <a:buClrTx/>
              <a:buFontTx/>
              <a:buNone/>
            </a:pPr>
            <a:r>
              <a:rPr lang="en-US" altLang="en-US" sz="1800">
                <a:solidFill>
                  <a:srgbClr val="FFFF00"/>
                </a:solidFill>
              </a:rPr>
              <a:t>condition</a:t>
            </a:r>
          </a:p>
        </p:txBody>
      </p:sp>
      <p:sp>
        <p:nvSpPr>
          <p:cNvPr id="308229" name="AutoShape 5"/>
          <p:cNvSpPr>
            <a:spLocks noChangeArrowheads="1"/>
          </p:cNvSpPr>
          <p:nvPr/>
        </p:nvSpPr>
        <p:spPr bwMode="auto">
          <a:xfrm>
            <a:off x="2672862" y="5180014"/>
            <a:ext cx="2639158" cy="744537"/>
          </a:xfrm>
          <a:prstGeom prst="wedgeRoundRectCallout">
            <a:avLst>
              <a:gd name="adj1" fmla="val 102750"/>
              <a:gd name="adj2" fmla="val -238273"/>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0"/>
              </a:spcBef>
              <a:buClrTx/>
              <a:buFontTx/>
              <a:buNone/>
            </a:pPr>
            <a:r>
              <a:rPr lang="en-US" altLang="en-US" sz="1800">
                <a:solidFill>
                  <a:srgbClr val="FFFF00"/>
                </a:solidFill>
              </a:rPr>
              <a:t>Check to create otherwise condition</a:t>
            </a:r>
          </a:p>
        </p:txBody>
      </p:sp>
    </p:spTree>
    <p:extLst>
      <p:ext uri="{BB962C8B-B14F-4D97-AF65-F5344CB8AC3E}">
        <p14:creationId xmlns:p14="http://schemas.microsoft.com/office/powerpoint/2010/main" val="184451950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p:txBody>
          <a:bodyPr/>
          <a:lstStyle/>
          <a:p>
            <a:pPr eaLnBrk="1" hangingPunct="1"/>
            <a:r>
              <a:rPr altLang="en-US" smtClean="0"/>
              <a:t>Specifying Link Ordering</a:t>
            </a:r>
          </a:p>
        </p:txBody>
      </p:sp>
      <p:sp>
        <p:nvSpPr>
          <p:cNvPr id="3" name="Content Placeholder 2"/>
          <p:cNvSpPr>
            <a:spLocks noGrp="1"/>
          </p:cNvSpPr>
          <p:nvPr>
            <p:ph idx="1"/>
          </p:nvPr>
        </p:nvSpPr>
        <p:spPr/>
        <p:txBody>
          <a:bodyPr/>
          <a:lstStyle/>
          <a:p>
            <a:endParaRPr lang="en-US"/>
          </a:p>
        </p:txBody>
      </p:sp>
      <p:pic>
        <p:nvPicPr>
          <p:cNvPr id="309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89" y="1044576"/>
            <a:ext cx="8787911"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252" name="AutoShape 4"/>
          <p:cNvSpPr>
            <a:spLocks noChangeArrowheads="1"/>
          </p:cNvSpPr>
          <p:nvPr/>
        </p:nvSpPr>
        <p:spPr bwMode="auto">
          <a:xfrm>
            <a:off x="2246435" y="5281614"/>
            <a:ext cx="1383323" cy="744537"/>
          </a:xfrm>
          <a:prstGeom prst="wedgeRoundRectCallout">
            <a:avLst>
              <a:gd name="adj1" fmla="val 137926"/>
              <a:gd name="adj2" fmla="val -70255"/>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0"/>
              </a:spcBef>
              <a:buClrTx/>
              <a:buFontTx/>
              <a:buNone/>
            </a:pPr>
            <a:r>
              <a:rPr lang="en-US" altLang="en-US" sz="1800">
                <a:solidFill>
                  <a:srgbClr val="FFFF00"/>
                </a:solidFill>
              </a:rPr>
              <a:t>Last in </a:t>
            </a:r>
          </a:p>
          <a:p>
            <a:pPr eaLnBrk="1" hangingPunct="1">
              <a:spcBef>
                <a:spcPct val="0"/>
              </a:spcBef>
              <a:buClrTx/>
              <a:buFontTx/>
              <a:buNone/>
            </a:pPr>
            <a:r>
              <a:rPr lang="en-US" altLang="en-US" sz="1800">
                <a:solidFill>
                  <a:srgbClr val="FFFF00"/>
                </a:solidFill>
              </a:rPr>
              <a:t>order</a:t>
            </a:r>
          </a:p>
        </p:txBody>
      </p:sp>
      <p:sp>
        <p:nvSpPr>
          <p:cNvPr id="309253" name="AutoShape 5"/>
          <p:cNvSpPr>
            <a:spLocks noChangeArrowheads="1"/>
          </p:cNvSpPr>
          <p:nvPr/>
        </p:nvSpPr>
        <p:spPr bwMode="auto">
          <a:xfrm>
            <a:off x="5153759" y="1131889"/>
            <a:ext cx="2117480" cy="744537"/>
          </a:xfrm>
          <a:prstGeom prst="wedgeRoundRectCallout">
            <a:avLst>
              <a:gd name="adj1" fmla="val -267565"/>
              <a:gd name="adj2" fmla="val -4157"/>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0"/>
              </a:spcBef>
              <a:buClrTx/>
              <a:buFontTx/>
              <a:buNone/>
            </a:pPr>
            <a:r>
              <a:rPr lang="en-US" altLang="en-US" sz="1800">
                <a:solidFill>
                  <a:srgbClr val="FFFF00"/>
                </a:solidFill>
              </a:rPr>
              <a:t>Link ordering toolbar icon</a:t>
            </a:r>
          </a:p>
        </p:txBody>
      </p:sp>
    </p:spTree>
    <p:extLst>
      <p:ext uri="{BB962C8B-B14F-4D97-AF65-F5344CB8AC3E}">
        <p14:creationId xmlns:p14="http://schemas.microsoft.com/office/powerpoint/2010/main" val="348149835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pPr eaLnBrk="1" hangingPunct="1">
              <a:defRPr/>
            </a:pPr>
            <a:r>
              <a:rPr lang="en-US" dirty="0" smtClean="0"/>
              <a:t>Q &amp; A</a:t>
            </a:r>
            <a:endParaRPr dirty="0" smtClean="0"/>
          </a:p>
        </p:txBody>
      </p:sp>
      <p:sp>
        <p:nvSpPr>
          <p:cNvPr id="317443" name="Rectangle 3"/>
          <p:cNvSpPr>
            <a:spLocks noGrp="1" noChangeArrowheads="1"/>
          </p:cNvSpPr>
          <p:nvPr>
            <p:ph idx="1"/>
          </p:nvPr>
        </p:nvSpPr>
        <p:spPr/>
        <p:txBody>
          <a:bodyPr/>
          <a:lstStyle/>
          <a:p>
            <a:pPr marL="457200" indent="-457200" eaLnBrk="1" hangingPunct="1">
              <a:buFont typeface="Wingdings" pitchFamily="2" charset="2"/>
              <a:buAutoNum type="arabicPeriod"/>
            </a:pPr>
            <a:r>
              <a:rPr lang="en-US" altLang="en-US" dirty="0" smtClean="0"/>
              <a:t>What occurs first?  Derivations or constraints? </a:t>
            </a:r>
          </a:p>
          <a:p>
            <a:pPr marL="457200" indent="-457200" eaLnBrk="1" hangingPunct="1">
              <a:buFont typeface="Wingdings" pitchFamily="2" charset="2"/>
              <a:buAutoNum type="arabicPeriod"/>
            </a:pPr>
            <a:r>
              <a:rPr lang="en-US" altLang="en-US" dirty="0" smtClean="0"/>
              <a:t>Can stage variables be referenced in constraints? </a:t>
            </a:r>
          </a:p>
          <a:p>
            <a:pPr marL="457200" indent="-457200" eaLnBrk="1" hangingPunct="1">
              <a:buFont typeface="Wingdings" pitchFamily="2" charset="2"/>
              <a:buAutoNum type="arabicPeriod"/>
            </a:pPr>
            <a:r>
              <a:rPr lang="en-US" altLang="en-US" dirty="0" smtClean="0"/>
              <a:t>Where should you test for NULLS within a Transformer? Stage Variable derivations or output column derivations?</a:t>
            </a:r>
          </a:p>
        </p:txBody>
      </p:sp>
    </p:spTree>
    <p:extLst>
      <p:ext uri="{BB962C8B-B14F-4D97-AF65-F5344CB8AC3E}">
        <p14:creationId xmlns:p14="http://schemas.microsoft.com/office/powerpoint/2010/main" val="277240648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p:txBody>
          <a:bodyPr/>
          <a:lstStyle/>
          <a:p>
            <a:pPr>
              <a:defRPr/>
            </a:pPr>
            <a:r>
              <a:rPr lang="en-US" dirty="0"/>
              <a:t>Q &amp; A</a:t>
            </a:r>
            <a:endParaRPr dirty="0" smtClean="0"/>
          </a:p>
        </p:txBody>
      </p:sp>
      <p:sp>
        <p:nvSpPr>
          <p:cNvPr id="318467" name="Rectangle 3"/>
          <p:cNvSpPr>
            <a:spLocks noGrp="1" noChangeArrowheads="1"/>
          </p:cNvSpPr>
          <p:nvPr>
            <p:ph idx="1"/>
          </p:nvPr>
        </p:nvSpPr>
        <p:spPr/>
        <p:txBody>
          <a:bodyPr/>
          <a:lstStyle/>
          <a:p>
            <a:pPr marL="457200" indent="-457200" eaLnBrk="1" hangingPunct="1">
              <a:buFont typeface="Wingdings" pitchFamily="2" charset="2"/>
              <a:buAutoNum type="arabicPeriod"/>
            </a:pPr>
            <a:r>
              <a:rPr lang="en-US" altLang="en-US" dirty="0" smtClean="0"/>
              <a:t>Constraints </a:t>
            </a:r>
          </a:p>
          <a:p>
            <a:pPr marL="457200" indent="-457200" eaLnBrk="1" hangingPunct="1">
              <a:buFont typeface="Wingdings" pitchFamily="2" charset="2"/>
              <a:buAutoNum type="arabicPeriod"/>
            </a:pPr>
            <a:r>
              <a:rPr lang="en-US" altLang="en-US" dirty="0" smtClean="0"/>
              <a:t>Yes</a:t>
            </a:r>
          </a:p>
          <a:p>
            <a:pPr marL="457200" indent="-457200" eaLnBrk="1" hangingPunct="1">
              <a:buFont typeface="Wingdings" pitchFamily="2" charset="2"/>
              <a:buAutoNum type="arabicPeriod"/>
            </a:pPr>
            <a:r>
              <a:rPr lang="en-US" altLang="en-US" dirty="0" smtClean="0"/>
              <a:t>Stage variable derivations.  Reference the stage variables in the output column derivations.  </a:t>
            </a:r>
          </a:p>
          <a:p>
            <a:pPr marL="457200" indent="-457200" eaLnBrk="1" hangingPunct="1">
              <a:buFont typeface="Wingdings" pitchFamily="2" charset="2"/>
              <a:buNone/>
            </a:pPr>
            <a:r>
              <a:rPr lang="en-US" altLang="en-US" dirty="0" smtClean="0"/>
              <a:t> </a:t>
            </a:r>
          </a:p>
        </p:txBody>
      </p:sp>
    </p:spTree>
    <p:extLst>
      <p:ext uri="{BB962C8B-B14F-4D97-AF65-F5344CB8AC3E}">
        <p14:creationId xmlns:p14="http://schemas.microsoft.com/office/powerpoint/2010/main" val="182569054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eaLnBrk="1" hangingPunct="1">
              <a:defRPr/>
            </a:pPr>
            <a:r>
              <a:rPr smtClean="0"/>
              <a:t>Unit summary</a:t>
            </a:r>
          </a:p>
        </p:txBody>
      </p:sp>
      <p:sp>
        <p:nvSpPr>
          <p:cNvPr id="319491" name="Rectangle 3"/>
          <p:cNvSpPr>
            <a:spLocks noGrp="1" noChangeArrowheads="1"/>
          </p:cNvSpPr>
          <p:nvPr>
            <p:ph idx="1"/>
          </p:nvPr>
        </p:nvSpPr>
        <p:spPr/>
        <p:txBody>
          <a:bodyPr/>
          <a:lstStyle/>
          <a:p>
            <a:pPr eaLnBrk="1" hangingPunct="1">
              <a:buFont typeface="Webdings" pitchFamily="18" charset="2"/>
              <a:buNone/>
            </a:pPr>
            <a:r>
              <a:rPr lang="en-US" altLang="en-US" smtClean="0"/>
              <a:t>Having completed this unit, you should be able to: </a:t>
            </a:r>
          </a:p>
          <a:p>
            <a:pPr eaLnBrk="1" hangingPunct="1"/>
            <a:r>
              <a:rPr lang="en-US" altLang="en-US" smtClean="0"/>
              <a:t>Use the Transformer stage in parallel jobs </a:t>
            </a:r>
          </a:p>
          <a:p>
            <a:pPr eaLnBrk="1" hangingPunct="1"/>
            <a:r>
              <a:rPr lang="en-US" altLang="en-US" smtClean="0"/>
              <a:t>Define constraints </a:t>
            </a:r>
          </a:p>
          <a:p>
            <a:pPr eaLnBrk="1" hangingPunct="1"/>
            <a:r>
              <a:rPr lang="en-US" altLang="en-US" smtClean="0"/>
              <a:t>Define derivations </a:t>
            </a:r>
          </a:p>
          <a:p>
            <a:pPr eaLnBrk="1" hangingPunct="1"/>
            <a:r>
              <a:rPr lang="en-US" altLang="en-US" smtClean="0"/>
              <a:t>Use stage variables </a:t>
            </a:r>
          </a:p>
          <a:p>
            <a:pPr eaLnBrk="1" hangingPunct="1"/>
            <a:r>
              <a:rPr lang="en-US" altLang="en-US" smtClean="0"/>
              <a:t>Create a parameter set and use its parameters in constraints and derivations</a:t>
            </a:r>
          </a:p>
        </p:txBody>
      </p:sp>
    </p:spTree>
    <p:extLst>
      <p:ext uri="{BB962C8B-B14F-4D97-AF65-F5344CB8AC3E}">
        <p14:creationId xmlns:p14="http://schemas.microsoft.com/office/powerpoint/2010/main" val="21262538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Sequential File Stage Rules</a:t>
            </a:r>
          </a:p>
        </p:txBody>
      </p:sp>
      <p:sp>
        <p:nvSpPr>
          <p:cNvPr id="3" name="Content Placeholder 2"/>
          <p:cNvSpPr>
            <a:spLocks noGrp="1"/>
          </p:cNvSpPr>
          <p:nvPr>
            <p:ph idx="1"/>
          </p:nvPr>
        </p:nvSpPr>
        <p:spPr/>
        <p:txBody>
          <a:bodyPr/>
          <a:lstStyle/>
          <a:p>
            <a:r>
              <a:rPr lang="en-US" altLang="en-US" dirty="0"/>
              <a:t>One input link</a:t>
            </a:r>
          </a:p>
          <a:p>
            <a:r>
              <a:rPr lang="en-US" altLang="en-US" dirty="0"/>
              <a:t>One stream output link</a:t>
            </a:r>
          </a:p>
          <a:p>
            <a:r>
              <a:rPr lang="en-US" altLang="en-US" dirty="0"/>
              <a:t>Optionally, one reject link</a:t>
            </a:r>
          </a:p>
          <a:p>
            <a:pPr lvl="1"/>
            <a:r>
              <a:rPr lang="en-US" altLang="en-US" sz="2000" dirty="0"/>
              <a:t>Will reject any records not matching metadata in the column definitions</a:t>
            </a:r>
          </a:p>
          <a:p>
            <a:pPr lvl="2"/>
            <a:r>
              <a:rPr lang="en-US" altLang="en-US" sz="1800" dirty="0"/>
              <a:t>Example:  You specify three columns separated by commas, but the row that’s read had no commas in it</a:t>
            </a:r>
          </a:p>
          <a:p>
            <a:pPr lvl="2"/>
            <a:r>
              <a:rPr lang="en-US" altLang="en-US" sz="1800" dirty="0"/>
              <a:t>Example:  The second column is designated a decimal in the Table Definition, but contains alphabetic characters</a:t>
            </a:r>
          </a:p>
          <a:p>
            <a:endParaRPr lang="en-US" dirty="0"/>
          </a:p>
        </p:txBody>
      </p:sp>
    </p:spTree>
    <p:extLst>
      <p:ext uri="{BB962C8B-B14F-4D97-AF65-F5344CB8AC3E}">
        <p14:creationId xmlns:p14="http://schemas.microsoft.com/office/powerpoint/2010/main" val="262681000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Connectors </a:t>
            </a:r>
            <a:r>
              <a:rPr lang="en-US" dirty="0" smtClean="0"/>
              <a:t>Stages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6441618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Connector Stage Types</a:t>
            </a:r>
          </a:p>
        </p:txBody>
      </p:sp>
      <p:sp>
        <p:nvSpPr>
          <p:cNvPr id="3" name="Content Placeholder 2"/>
          <p:cNvSpPr>
            <a:spLocks noGrp="1"/>
          </p:cNvSpPr>
          <p:nvPr>
            <p:ph idx="1"/>
          </p:nvPr>
        </p:nvSpPr>
        <p:spPr/>
        <p:txBody>
          <a:bodyPr/>
          <a:lstStyle/>
          <a:p>
            <a:r>
              <a:rPr lang="en-US" altLang="en-US" dirty="0"/>
              <a:t>ODBC</a:t>
            </a:r>
          </a:p>
          <a:p>
            <a:pPr lvl="1"/>
            <a:r>
              <a:rPr lang="en-US" altLang="en-US" dirty="0"/>
              <a:t>Conforms to ODBC 3.5 standard and is Level 3 compliant </a:t>
            </a:r>
          </a:p>
          <a:p>
            <a:pPr lvl="1"/>
            <a:r>
              <a:rPr lang="en-US" altLang="en-US" dirty="0"/>
              <a:t>Certified with Oracle, DB2 UDB, SQL Server, and others </a:t>
            </a:r>
          </a:p>
          <a:p>
            <a:pPr lvl="1"/>
            <a:r>
              <a:rPr lang="en-US" altLang="en-US" dirty="0" err="1"/>
              <a:t>DataDirect</a:t>
            </a:r>
            <a:r>
              <a:rPr lang="en-US" altLang="en-US" dirty="0"/>
              <a:t> drivers</a:t>
            </a:r>
          </a:p>
          <a:p>
            <a:r>
              <a:rPr lang="en-US" altLang="en-US" dirty="0"/>
              <a:t> DB2 UDB</a:t>
            </a:r>
          </a:p>
          <a:p>
            <a:pPr lvl="1"/>
            <a:r>
              <a:rPr lang="en-US" altLang="en-US" dirty="0"/>
              <a:t>8.1 and 8.2</a:t>
            </a:r>
          </a:p>
          <a:p>
            <a:r>
              <a:rPr lang="en-US" altLang="en-US" dirty="0"/>
              <a:t> WebSphere MQ</a:t>
            </a:r>
          </a:p>
          <a:p>
            <a:pPr lvl="1"/>
            <a:r>
              <a:rPr lang="en-US" altLang="en-US" dirty="0"/>
              <a:t>WSMQ 5.3 and 6.0 for Client / Sever </a:t>
            </a:r>
          </a:p>
          <a:p>
            <a:pPr lvl="1"/>
            <a:r>
              <a:rPr lang="en-US" altLang="en-US" dirty="0"/>
              <a:t>WSMB 5.0</a:t>
            </a:r>
          </a:p>
          <a:p>
            <a:r>
              <a:rPr lang="en-US" altLang="en-US" dirty="0"/>
              <a:t> Teradata</a:t>
            </a:r>
          </a:p>
          <a:p>
            <a:endParaRPr lang="en-US" dirty="0"/>
          </a:p>
        </p:txBody>
      </p:sp>
    </p:spTree>
    <p:extLst>
      <p:ext uri="{BB962C8B-B14F-4D97-AF65-F5344CB8AC3E}">
        <p14:creationId xmlns:p14="http://schemas.microsoft.com/office/powerpoint/2010/main" val="259282882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Connector Stage Features</a:t>
            </a:r>
          </a:p>
        </p:txBody>
      </p:sp>
      <p:sp>
        <p:nvSpPr>
          <p:cNvPr id="3" name="Content Placeholder 2"/>
          <p:cNvSpPr>
            <a:spLocks noGrp="1"/>
          </p:cNvSpPr>
          <p:nvPr>
            <p:ph idx="1"/>
          </p:nvPr>
        </p:nvSpPr>
        <p:spPr/>
        <p:txBody>
          <a:bodyPr/>
          <a:lstStyle/>
          <a:p>
            <a:pPr>
              <a:lnSpc>
                <a:spcPct val="80000"/>
              </a:lnSpc>
            </a:pPr>
            <a:r>
              <a:rPr lang="en-US" altLang="en-US" dirty="0"/>
              <a:t> Common stage editor </a:t>
            </a:r>
          </a:p>
          <a:p>
            <a:pPr>
              <a:lnSpc>
                <a:spcPct val="80000"/>
              </a:lnSpc>
            </a:pPr>
            <a:r>
              <a:rPr lang="en-US" altLang="en-US" dirty="0"/>
              <a:t> Convenient drop-down lists to choose properties </a:t>
            </a:r>
          </a:p>
          <a:p>
            <a:pPr>
              <a:lnSpc>
                <a:spcPct val="80000"/>
              </a:lnSpc>
            </a:pPr>
            <a:r>
              <a:rPr lang="en-US" altLang="en-US" dirty="0"/>
              <a:t> Job parameters can be inserted into any property </a:t>
            </a:r>
          </a:p>
          <a:p>
            <a:pPr>
              <a:lnSpc>
                <a:spcPct val="80000"/>
              </a:lnSpc>
            </a:pPr>
            <a:r>
              <a:rPr lang="en-US" altLang="en-US" dirty="0"/>
              <a:t> Required properties are identified with a visual indicator </a:t>
            </a:r>
          </a:p>
          <a:p>
            <a:pPr>
              <a:lnSpc>
                <a:spcPct val="80000"/>
              </a:lnSpc>
            </a:pPr>
            <a:r>
              <a:rPr lang="en-US" altLang="en-US" dirty="0"/>
              <a:t> Warning indicator for properties requiring attention </a:t>
            </a:r>
          </a:p>
          <a:p>
            <a:pPr>
              <a:lnSpc>
                <a:spcPct val="80000"/>
              </a:lnSpc>
            </a:pPr>
            <a:r>
              <a:rPr lang="en-US" altLang="en-US" dirty="0"/>
              <a:t> Metadata retrieval </a:t>
            </a:r>
          </a:p>
          <a:p>
            <a:pPr>
              <a:lnSpc>
                <a:spcPct val="80000"/>
              </a:lnSpc>
            </a:pPr>
            <a:r>
              <a:rPr lang="en-US" altLang="en-US" dirty="0"/>
              <a:t> Integrated SQL Builder </a:t>
            </a:r>
          </a:p>
          <a:p>
            <a:pPr>
              <a:lnSpc>
                <a:spcPct val="80000"/>
              </a:lnSpc>
            </a:pPr>
            <a:endParaRPr lang="en-US" dirty="0"/>
          </a:p>
        </p:txBody>
      </p:sp>
    </p:spTree>
    <p:extLst>
      <p:ext uri="{BB962C8B-B14F-4D97-AF65-F5344CB8AC3E}">
        <p14:creationId xmlns:p14="http://schemas.microsoft.com/office/powerpoint/2010/main" val="180423671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Connector Stage Features</a:t>
            </a:r>
          </a:p>
        </p:txBody>
      </p:sp>
      <p:sp>
        <p:nvSpPr>
          <p:cNvPr id="3" name="Content Placeholder 2"/>
          <p:cNvSpPr>
            <a:spLocks noGrp="1"/>
          </p:cNvSpPr>
          <p:nvPr>
            <p:ph idx="1"/>
          </p:nvPr>
        </p:nvSpPr>
        <p:spPr/>
        <p:txBody>
          <a:bodyPr/>
          <a:lstStyle/>
          <a:p>
            <a:pPr>
              <a:lnSpc>
                <a:spcPct val="80000"/>
              </a:lnSpc>
            </a:pPr>
            <a:r>
              <a:rPr lang="en-US" altLang="en-US" dirty="0" smtClean="0"/>
              <a:t>Parallel </a:t>
            </a:r>
            <a:r>
              <a:rPr lang="en-US" altLang="en-US" dirty="0"/>
              <a:t>support</a:t>
            </a:r>
          </a:p>
          <a:p>
            <a:pPr lvl="1">
              <a:lnSpc>
                <a:spcPct val="80000"/>
              </a:lnSpc>
            </a:pPr>
            <a:r>
              <a:rPr lang="en-US" altLang="en-US" dirty="0"/>
              <a:t>Read: parallel connections to the server and modified SQL queries for each connection</a:t>
            </a:r>
          </a:p>
          <a:p>
            <a:pPr lvl="1">
              <a:lnSpc>
                <a:spcPct val="80000"/>
              </a:lnSpc>
            </a:pPr>
            <a:r>
              <a:rPr lang="en-US" altLang="en-US" dirty="0"/>
              <a:t>Write: parallel connections to the server</a:t>
            </a:r>
          </a:p>
          <a:p>
            <a:pPr>
              <a:lnSpc>
                <a:spcPct val="80000"/>
              </a:lnSpc>
            </a:pPr>
            <a:r>
              <a:rPr lang="en-US" altLang="en-US" dirty="0"/>
              <a:t> Transaction isolation level support </a:t>
            </a:r>
          </a:p>
          <a:p>
            <a:pPr lvl="1">
              <a:lnSpc>
                <a:spcPct val="80000"/>
              </a:lnSpc>
            </a:pPr>
            <a:r>
              <a:rPr lang="en-US" altLang="en-US" dirty="0"/>
              <a:t>Read Uncommitted </a:t>
            </a:r>
          </a:p>
          <a:p>
            <a:pPr lvl="1">
              <a:lnSpc>
                <a:spcPct val="80000"/>
              </a:lnSpc>
            </a:pPr>
            <a:r>
              <a:rPr lang="en-US" altLang="en-US" dirty="0"/>
              <a:t>Read Committed </a:t>
            </a:r>
          </a:p>
          <a:p>
            <a:pPr lvl="1">
              <a:lnSpc>
                <a:spcPct val="80000"/>
              </a:lnSpc>
            </a:pPr>
            <a:r>
              <a:rPr lang="en-US" altLang="en-US" dirty="0"/>
              <a:t>Repeatable Read </a:t>
            </a:r>
          </a:p>
          <a:p>
            <a:pPr lvl="1">
              <a:lnSpc>
                <a:spcPct val="80000"/>
              </a:lnSpc>
            </a:pPr>
            <a:r>
              <a:rPr lang="en-US" altLang="en-US" dirty="0" err="1"/>
              <a:t>Serializable</a:t>
            </a:r>
            <a:endParaRPr lang="en-US" altLang="en-US" dirty="0"/>
          </a:p>
          <a:p>
            <a:pPr>
              <a:lnSpc>
                <a:spcPct val="80000"/>
              </a:lnSpc>
            </a:pPr>
            <a:r>
              <a:rPr lang="en-US" altLang="en-US" dirty="0"/>
              <a:t> Before / After commands</a:t>
            </a:r>
          </a:p>
          <a:p>
            <a:pPr lvl="1">
              <a:lnSpc>
                <a:spcPct val="80000"/>
              </a:lnSpc>
            </a:pPr>
            <a:r>
              <a:rPr lang="en-US" altLang="en-US" dirty="0"/>
              <a:t>Executed once before or after the job runs</a:t>
            </a:r>
          </a:p>
          <a:p>
            <a:endParaRPr lang="en-US" dirty="0"/>
          </a:p>
        </p:txBody>
      </p:sp>
    </p:spTree>
    <p:extLst>
      <p:ext uri="{BB962C8B-B14F-4D97-AF65-F5344CB8AC3E}">
        <p14:creationId xmlns:p14="http://schemas.microsoft.com/office/powerpoint/2010/main" val="74042472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Retrieval</a:t>
            </a:r>
          </a:p>
        </p:txBody>
      </p:sp>
      <p:sp>
        <p:nvSpPr>
          <p:cNvPr id="3" name="Content Placeholder 2"/>
          <p:cNvSpPr>
            <a:spLocks noGrp="1"/>
          </p:cNvSpPr>
          <p:nvPr>
            <p:ph idx="1"/>
          </p:nvPr>
        </p:nvSpPr>
        <p:spPr/>
        <p:txBody>
          <a:bodyPr/>
          <a:lstStyle/>
          <a:p>
            <a:r>
              <a:rPr lang="en-US" altLang="en-US" dirty="0"/>
              <a:t>List data sources</a:t>
            </a:r>
          </a:p>
          <a:p>
            <a:pPr lvl="1"/>
            <a:r>
              <a:rPr lang="en-US" altLang="en-US" dirty="0"/>
              <a:t>Can list both user and system DSNs</a:t>
            </a:r>
          </a:p>
          <a:p>
            <a:r>
              <a:rPr lang="en-US" altLang="en-US" dirty="0"/>
              <a:t> List users defined for the given database </a:t>
            </a:r>
          </a:p>
          <a:p>
            <a:r>
              <a:rPr lang="en-US" altLang="en-US" dirty="0"/>
              <a:t> Individual table or view metadata</a:t>
            </a:r>
          </a:p>
          <a:p>
            <a:pPr lvl="1"/>
            <a:r>
              <a:rPr lang="en-US" altLang="en-US" dirty="0"/>
              <a:t>Column data type, size, precision, etc.</a:t>
            </a:r>
          </a:p>
          <a:p>
            <a:r>
              <a:rPr lang="en-US" altLang="en-US" dirty="0"/>
              <a:t> Database information</a:t>
            </a:r>
          </a:p>
          <a:p>
            <a:pPr lvl="1"/>
            <a:r>
              <a:rPr lang="en-US" altLang="en-US" dirty="0"/>
              <a:t>Name, vendor name, version number, etc.</a:t>
            </a:r>
          </a:p>
          <a:p>
            <a:r>
              <a:rPr lang="en-US" altLang="en-US" dirty="0"/>
              <a:t> List of database schemas </a:t>
            </a:r>
          </a:p>
          <a:p>
            <a:r>
              <a:rPr lang="en-US" altLang="en-US" dirty="0"/>
              <a:t> List tables that match the filter criteria </a:t>
            </a:r>
          </a:p>
          <a:p>
            <a:r>
              <a:rPr lang="en-US" altLang="en-US" dirty="0"/>
              <a:t> List related tables </a:t>
            </a:r>
          </a:p>
          <a:p>
            <a:pPr lvl="1"/>
            <a:r>
              <a:rPr lang="en-US" altLang="en-US" dirty="0"/>
              <a:t>Those related by foreign key </a:t>
            </a:r>
          </a:p>
          <a:p>
            <a:pPr lvl="1"/>
            <a:r>
              <a:rPr lang="en-US" altLang="en-US" dirty="0"/>
              <a:t>Those whose foreign keys point to the primary key in the given table</a:t>
            </a:r>
          </a:p>
          <a:p>
            <a:endParaRPr lang="en-US" dirty="0"/>
          </a:p>
        </p:txBody>
      </p:sp>
    </p:spTree>
    <p:extLst>
      <p:ext uri="{BB962C8B-B14F-4D97-AF65-F5344CB8AC3E}">
        <p14:creationId xmlns:p14="http://schemas.microsoft.com/office/powerpoint/2010/main" val="188158872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943" y="1077913"/>
            <a:ext cx="7354207" cy="513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5"/>
          <p:cNvSpPr>
            <a:spLocks noChangeArrowheads="1"/>
          </p:cNvSpPr>
          <p:nvPr/>
        </p:nvSpPr>
        <p:spPr bwMode="auto">
          <a:xfrm>
            <a:off x="5013553" y="4692650"/>
            <a:ext cx="2543175" cy="876300"/>
          </a:xfrm>
          <a:prstGeom prst="wedgeRoundRectCallout">
            <a:avLst>
              <a:gd name="adj1" fmla="val -148250"/>
              <a:gd name="adj2" fmla="val 72102"/>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dirty="0">
                <a:solidFill>
                  <a:srgbClr val="FFFF00"/>
                </a:solidFill>
              </a:rPr>
              <a:t>ODBC connector</a:t>
            </a:r>
          </a:p>
        </p:txBody>
      </p:sp>
      <p:sp>
        <p:nvSpPr>
          <p:cNvPr id="11" name="AutoShape 4"/>
          <p:cNvSpPr>
            <a:spLocks noChangeArrowheads="1"/>
          </p:cNvSpPr>
          <p:nvPr/>
        </p:nvSpPr>
        <p:spPr bwMode="auto">
          <a:xfrm>
            <a:off x="5770562" y="1981881"/>
            <a:ext cx="2299381" cy="876300"/>
          </a:xfrm>
          <a:prstGeom prst="wedgeRoundRectCallout">
            <a:avLst>
              <a:gd name="adj1" fmla="val -141949"/>
              <a:gd name="adj2" fmla="val 138407"/>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dirty="0">
                <a:solidFill>
                  <a:srgbClr val="FFFF00"/>
                </a:solidFill>
              </a:rPr>
              <a:t>ODBC connector</a:t>
            </a:r>
          </a:p>
        </p:txBody>
      </p:sp>
      <p:sp>
        <p:nvSpPr>
          <p:cNvPr id="2" name="Title 1"/>
          <p:cNvSpPr>
            <a:spLocks noGrp="1"/>
          </p:cNvSpPr>
          <p:nvPr>
            <p:ph type="title"/>
          </p:nvPr>
        </p:nvSpPr>
        <p:spPr/>
        <p:txBody>
          <a:bodyPr/>
          <a:lstStyle/>
          <a:p>
            <a:r>
              <a:rPr lang="en-US" dirty="0"/>
              <a:t>Connector </a:t>
            </a:r>
            <a:r>
              <a:rPr lang="en-US" dirty="0" smtClean="0"/>
              <a:t>Stages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9763592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 Editor</a:t>
            </a:r>
          </a:p>
        </p:txBody>
      </p:sp>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615" y="1232806"/>
            <a:ext cx="845185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AutoShape 7"/>
          <p:cNvSpPr>
            <a:spLocks noChangeArrowheads="1"/>
          </p:cNvSpPr>
          <p:nvPr/>
        </p:nvSpPr>
        <p:spPr bwMode="auto">
          <a:xfrm>
            <a:off x="0" y="2615405"/>
            <a:ext cx="2107746" cy="614363"/>
          </a:xfrm>
          <a:prstGeom prst="wedgeRoundRectCallout">
            <a:avLst>
              <a:gd name="adj1" fmla="val 63981"/>
              <a:gd name="adj2" fmla="val -71963"/>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dirty="0">
                <a:solidFill>
                  <a:srgbClr val="FFFF00"/>
                </a:solidFill>
              </a:rPr>
              <a:t>Click to display </a:t>
            </a:r>
          </a:p>
          <a:p>
            <a:r>
              <a:rPr lang="en-US" altLang="en-US" dirty="0">
                <a:solidFill>
                  <a:srgbClr val="FFFF00"/>
                </a:solidFill>
              </a:rPr>
              <a:t>stage properties</a:t>
            </a:r>
          </a:p>
        </p:txBody>
      </p:sp>
      <p:sp>
        <p:nvSpPr>
          <p:cNvPr id="15" name="AutoShape 5"/>
          <p:cNvSpPr>
            <a:spLocks noChangeArrowheads="1"/>
          </p:cNvSpPr>
          <p:nvPr/>
        </p:nvSpPr>
        <p:spPr bwMode="auto">
          <a:xfrm>
            <a:off x="5815012" y="1658938"/>
            <a:ext cx="2543175" cy="571500"/>
          </a:xfrm>
          <a:prstGeom prst="wedgeRoundRectCallout">
            <a:avLst>
              <a:gd name="adj1" fmla="val -146505"/>
              <a:gd name="adj2" fmla="val 30556"/>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dirty="0">
                <a:solidFill>
                  <a:srgbClr val="FFFF00"/>
                </a:solidFill>
              </a:rPr>
              <a:t>Navigator panel</a:t>
            </a:r>
          </a:p>
        </p:txBody>
      </p:sp>
      <p:sp>
        <p:nvSpPr>
          <p:cNvPr id="16" name="AutoShape 6"/>
          <p:cNvSpPr>
            <a:spLocks noChangeArrowheads="1"/>
          </p:cNvSpPr>
          <p:nvPr/>
        </p:nvSpPr>
        <p:spPr bwMode="auto">
          <a:xfrm>
            <a:off x="2863850" y="2922586"/>
            <a:ext cx="3416300" cy="512762"/>
          </a:xfrm>
          <a:prstGeom prst="wedgeRoundRectCallout">
            <a:avLst>
              <a:gd name="adj1" fmla="val -21236"/>
              <a:gd name="adj2" fmla="val -127088"/>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dirty="0">
                <a:solidFill>
                  <a:srgbClr val="FFFF00"/>
                </a:solidFill>
              </a:rPr>
              <a:t>Click to display link properties and  columns</a:t>
            </a:r>
          </a:p>
        </p:txBody>
      </p:sp>
      <p:sp>
        <p:nvSpPr>
          <p:cNvPr id="17" name="AutoShape 4"/>
          <p:cNvSpPr>
            <a:spLocks noChangeArrowheads="1"/>
          </p:cNvSpPr>
          <p:nvPr/>
        </p:nvSpPr>
        <p:spPr bwMode="auto">
          <a:xfrm>
            <a:off x="7385049" y="2729705"/>
            <a:ext cx="1758951" cy="500063"/>
          </a:xfrm>
          <a:prstGeom prst="wedgeRoundRectCallout">
            <a:avLst>
              <a:gd name="adj1" fmla="val -77708"/>
              <a:gd name="adj2" fmla="val 187458"/>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Properties</a:t>
            </a:r>
          </a:p>
        </p:txBody>
      </p:sp>
    </p:spTree>
    <p:extLst>
      <p:ext uri="{BB962C8B-B14F-4D97-AF65-F5344CB8AC3E}">
        <p14:creationId xmlns:p14="http://schemas.microsoft.com/office/powerpoint/2010/main" val="298399989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pPr eaLnBrk="1" hangingPunct="1"/>
            <a:r>
              <a:rPr altLang="en-US" dirty="0" smtClean="0"/>
              <a:t>Property Warning Indicators</a:t>
            </a:r>
          </a:p>
        </p:txBody>
      </p:sp>
      <p:sp>
        <p:nvSpPr>
          <p:cNvPr id="2" name="Content Placeholder 1"/>
          <p:cNvSpPr>
            <a:spLocks noGrp="1"/>
          </p:cNvSpPr>
          <p:nvPr>
            <p:ph idx="1"/>
          </p:nvPr>
        </p:nvSpPr>
        <p:spPr/>
        <p:txBody>
          <a:bodyPr/>
          <a:lstStyle/>
          <a:p>
            <a:endParaRPr 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3" y="1204686"/>
            <a:ext cx="8789005" cy="489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4"/>
          <p:cNvSpPr>
            <a:spLocks noChangeArrowheads="1"/>
          </p:cNvSpPr>
          <p:nvPr/>
        </p:nvSpPr>
        <p:spPr bwMode="auto">
          <a:xfrm>
            <a:off x="5608638" y="3805238"/>
            <a:ext cx="1947862" cy="688975"/>
          </a:xfrm>
          <a:prstGeom prst="wedgeRoundRectCallout">
            <a:avLst>
              <a:gd name="adj1" fmla="val -134435"/>
              <a:gd name="adj2" fmla="val 124653"/>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Warning indicator</a:t>
            </a:r>
          </a:p>
        </p:txBody>
      </p:sp>
    </p:spTree>
    <p:extLst>
      <p:ext uri="{BB962C8B-B14F-4D97-AF65-F5344CB8AC3E}">
        <p14:creationId xmlns:p14="http://schemas.microsoft.com/office/powerpoint/2010/main" val="417731084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p:txBody>
          <a:bodyPr/>
          <a:lstStyle/>
          <a:p>
            <a:pPr eaLnBrk="1" hangingPunct="1"/>
            <a:r>
              <a:rPr altLang="en-US" dirty="0" smtClean="0"/>
              <a:t>Auto-Generated SQL</a:t>
            </a:r>
          </a:p>
        </p:txBody>
      </p:sp>
      <p:sp>
        <p:nvSpPr>
          <p:cNvPr id="2" name="Content Placeholder 1"/>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1" y="1233714"/>
            <a:ext cx="8642210" cy="480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4"/>
          <p:cNvSpPr>
            <a:spLocks noChangeArrowheads="1"/>
          </p:cNvSpPr>
          <p:nvPr/>
        </p:nvSpPr>
        <p:spPr bwMode="auto">
          <a:xfrm>
            <a:off x="6480176" y="2774950"/>
            <a:ext cx="2333824" cy="1136413"/>
          </a:xfrm>
          <a:prstGeom prst="wedgeRoundRectCallout">
            <a:avLst>
              <a:gd name="adj1" fmla="val -133116"/>
              <a:gd name="adj2" fmla="val 181431"/>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Stage generates </a:t>
            </a:r>
          </a:p>
          <a:p>
            <a:r>
              <a:rPr lang="en-US" altLang="en-US">
                <a:solidFill>
                  <a:srgbClr val="FFFF00"/>
                </a:solidFill>
              </a:rPr>
              <a:t>SQL SELECT based on column definitions</a:t>
            </a:r>
          </a:p>
        </p:txBody>
      </p:sp>
    </p:spTree>
    <p:extLst>
      <p:ext uri="{BB962C8B-B14F-4D97-AF65-F5344CB8AC3E}">
        <p14:creationId xmlns:p14="http://schemas.microsoft.com/office/powerpoint/2010/main" val="201632190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Invoking SQL </a:t>
            </a:r>
            <a:r>
              <a:rPr lang="en-US" dirty="0" smtClean="0"/>
              <a:t>Builder</a:t>
            </a:r>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29" y="1291770"/>
            <a:ext cx="8902196" cy="489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4"/>
          <p:cNvSpPr>
            <a:spLocks noChangeArrowheads="1"/>
          </p:cNvSpPr>
          <p:nvPr/>
        </p:nvSpPr>
        <p:spPr bwMode="auto">
          <a:xfrm>
            <a:off x="5405438" y="3036888"/>
            <a:ext cx="1947862" cy="920750"/>
          </a:xfrm>
          <a:prstGeom prst="wedgeRoundRectCallout">
            <a:avLst>
              <a:gd name="adj1" fmla="val -197023"/>
              <a:gd name="adj2" fmla="val 123278"/>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SQL statement </a:t>
            </a:r>
          </a:p>
          <a:p>
            <a:r>
              <a:rPr lang="en-US" altLang="en-US">
                <a:solidFill>
                  <a:srgbClr val="FFFF00"/>
                </a:solidFill>
              </a:rPr>
              <a:t>property</a:t>
            </a:r>
          </a:p>
        </p:txBody>
      </p:sp>
      <p:sp>
        <p:nvSpPr>
          <p:cNvPr id="6" name="AutoShape 5"/>
          <p:cNvSpPr>
            <a:spLocks noChangeArrowheads="1"/>
          </p:cNvSpPr>
          <p:nvPr/>
        </p:nvSpPr>
        <p:spPr bwMode="auto">
          <a:xfrm>
            <a:off x="5346700" y="5008563"/>
            <a:ext cx="1949450" cy="688975"/>
          </a:xfrm>
          <a:prstGeom prst="wedgeRoundRectCallout">
            <a:avLst>
              <a:gd name="adj1" fmla="val 124815"/>
              <a:gd name="adj2" fmla="val -88250"/>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SQL Builder</a:t>
            </a:r>
          </a:p>
        </p:txBody>
      </p:sp>
      <p:sp>
        <p:nvSpPr>
          <p:cNvPr id="7" name="Content Placeholder 6"/>
          <p:cNvSpPr>
            <a:spLocks noGrp="1"/>
          </p:cNvSpPr>
          <p:nvPr>
            <p:ph idx="1"/>
          </p:nvPr>
        </p:nvSpPr>
        <p:spPr/>
        <p:txBody>
          <a:bodyPr/>
          <a:lstStyle/>
          <a:p>
            <a:endParaRPr lang="en-US"/>
          </a:p>
        </p:txBody>
      </p:sp>
    </p:spTree>
    <p:extLst>
      <p:ext uri="{BB962C8B-B14F-4D97-AF65-F5344CB8AC3E}">
        <p14:creationId xmlns:p14="http://schemas.microsoft.com/office/powerpoint/2010/main" val="21483161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p:txBody>
          <a:bodyPr/>
          <a:lstStyle/>
          <a:p>
            <a:pPr eaLnBrk="1" hangingPunct="1">
              <a:defRPr/>
            </a:pPr>
            <a:r>
              <a:rPr dirty="0" smtClean="0"/>
              <a:t>Job Design Using Sequential Stages</a:t>
            </a:r>
          </a:p>
        </p:txBody>
      </p:sp>
      <p:sp>
        <p:nvSpPr>
          <p:cNvPr id="2" name="Content Placeholder 1"/>
          <p:cNvSpPr>
            <a:spLocks noGrp="1"/>
          </p:cNvSpPr>
          <p:nvPr>
            <p:ph idx="1"/>
          </p:nvPr>
        </p:nvSpPr>
        <p:spPr/>
        <p:txBody>
          <a:bodyPr/>
          <a:lstStyle/>
          <a:p>
            <a:endParaRPr lang="en-US"/>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57" y="1294493"/>
            <a:ext cx="8432799" cy="426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a:xfrm>
            <a:off x="362857" y="5562600"/>
            <a:ext cx="8432799" cy="642938"/>
          </a:xfrm>
          <a:prstGeom prst="rect">
            <a:avLst/>
          </a:prstGeom>
        </p:spPr>
        <p:txBody>
          <a:bodyPr/>
          <a:lstStyle>
            <a:lvl1pPr marL="342900" indent="-342900" algn="l" defTabSz="914400" rtl="0" eaLnBrk="1" latinLnBrk="0" hangingPunct="1">
              <a:spcBef>
                <a:spcPct val="20000"/>
              </a:spcBef>
              <a:buClr>
                <a:srgbClr val="00A1E4"/>
              </a:buClr>
              <a:buFont typeface="Wingdings" pitchFamily="2" charset="2"/>
              <a:buChar char="Ø"/>
              <a:defRPr sz="1800" b="1" kern="1200">
                <a:solidFill>
                  <a:schemeClr val="tx1"/>
                </a:solidFill>
                <a:latin typeface="Candara" panose="020E0502030303020204" pitchFamily="34" charset="0"/>
                <a:ea typeface="+mn-ea"/>
                <a:cs typeface="+mn-cs"/>
              </a:defRPr>
            </a:lvl1pPr>
            <a:lvl2pPr marL="742950" indent="-285750" algn="l" defTabSz="914400" rtl="0" eaLnBrk="1" latinLnBrk="0" hangingPunct="1">
              <a:spcBef>
                <a:spcPct val="20000"/>
              </a:spcBef>
              <a:buClr>
                <a:srgbClr val="00A1E4"/>
              </a:buClr>
              <a:buFont typeface="Arial" panose="020B0604020202020204" pitchFamily="34" charset="0"/>
              <a:buChar char="–"/>
              <a:defRPr sz="1600" kern="1200">
                <a:solidFill>
                  <a:schemeClr val="tx1"/>
                </a:solidFill>
                <a:latin typeface="Candara" panose="020E0502030303020204" pitchFamily="34" charset="0"/>
                <a:ea typeface="+mn-ea"/>
                <a:cs typeface="+mn-cs"/>
              </a:defRPr>
            </a:lvl2pPr>
            <a:lvl3pPr marL="1143000" indent="-228600" algn="l" defTabSz="914400" rtl="0" eaLnBrk="1" latinLnBrk="0" hangingPunct="1">
              <a:spcBef>
                <a:spcPct val="20000"/>
              </a:spcBef>
              <a:buClr>
                <a:srgbClr val="00A1E4"/>
              </a:buClr>
              <a:buFont typeface="Arial" panose="020B0604020202020204" pitchFamily="34" charset="0"/>
              <a:buChar char="•"/>
              <a:defRPr sz="1200" kern="1200">
                <a:solidFill>
                  <a:schemeClr val="tx1"/>
                </a:solidFill>
                <a:latin typeface="Candara" panose="020E0502030303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andara" panose="020E0502030303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andara" panose="020E0502030303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buFont typeface="Webdings" pitchFamily="18" charset="2"/>
              <a:buNone/>
            </a:pPr>
            <a:r>
              <a:rPr lang="en-US" altLang="en-US" b="0" dirty="0" smtClean="0">
                <a:latin typeface="+mj-lt"/>
              </a:rPr>
              <a:t>    The source Sequential stage has a stream output link and a reject output link.  The target Sequential stage has an input link and a reject, output link.</a:t>
            </a:r>
          </a:p>
        </p:txBody>
      </p:sp>
      <p:sp>
        <p:nvSpPr>
          <p:cNvPr id="6" name="AutoShape 6"/>
          <p:cNvSpPr>
            <a:spLocks noChangeArrowheads="1"/>
          </p:cNvSpPr>
          <p:nvPr/>
        </p:nvSpPr>
        <p:spPr bwMode="auto">
          <a:xfrm>
            <a:off x="3410760" y="3428546"/>
            <a:ext cx="1638300" cy="644525"/>
          </a:xfrm>
          <a:prstGeom prst="wedgeRoundRectCallout">
            <a:avLst>
              <a:gd name="adj1" fmla="val -117347"/>
              <a:gd name="adj2" fmla="val -258866"/>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dirty="0">
                <a:solidFill>
                  <a:srgbClr val="FFFF00"/>
                </a:solidFill>
              </a:rPr>
              <a:t>Stream link</a:t>
            </a:r>
          </a:p>
        </p:txBody>
      </p:sp>
      <p:sp>
        <p:nvSpPr>
          <p:cNvPr id="7" name="AutoShape 6"/>
          <p:cNvSpPr>
            <a:spLocks noChangeArrowheads="1"/>
          </p:cNvSpPr>
          <p:nvPr/>
        </p:nvSpPr>
        <p:spPr bwMode="auto">
          <a:xfrm flipH="1">
            <a:off x="482648" y="4397829"/>
            <a:ext cx="1534838" cy="869496"/>
          </a:xfrm>
          <a:prstGeom prst="wedgeRoundRectCallout">
            <a:avLst>
              <a:gd name="adj1" fmla="val -45597"/>
              <a:gd name="adj2" fmla="val -211655"/>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dirty="0">
                <a:solidFill>
                  <a:srgbClr val="FFFF00"/>
                </a:solidFill>
              </a:rPr>
              <a:t>Reject link (broken line)</a:t>
            </a:r>
          </a:p>
        </p:txBody>
      </p:sp>
    </p:spTree>
    <p:extLst>
      <p:ext uri="{BB962C8B-B14F-4D97-AF65-F5344CB8AC3E}">
        <p14:creationId xmlns:p14="http://schemas.microsoft.com/office/powerpoint/2010/main" val="137149624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p:txBody>
          <a:bodyPr/>
          <a:lstStyle/>
          <a:p>
            <a:pPr eaLnBrk="1" hangingPunct="1"/>
            <a:r>
              <a:rPr altLang="en-US" dirty="0" smtClean="0"/>
              <a:t>Connector Stage Properties</a:t>
            </a:r>
          </a:p>
        </p:txBody>
      </p:sp>
      <p:sp>
        <p:nvSpPr>
          <p:cNvPr id="2" name="Content Placeholder 1"/>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166250"/>
            <a:ext cx="9023810" cy="54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4"/>
          <p:cNvSpPr>
            <a:spLocks noChangeArrowheads="1"/>
          </p:cNvSpPr>
          <p:nvPr/>
        </p:nvSpPr>
        <p:spPr bwMode="auto">
          <a:xfrm>
            <a:off x="6472239" y="5156880"/>
            <a:ext cx="1550054" cy="702017"/>
          </a:xfrm>
          <a:prstGeom prst="wedgeRoundRectCallout">
            <a:avLst>
              <a:gd name="adj1" fmla="val -185861"/>
              <a:gd name="adj2" fmla="val 65667"/>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Before/After </a:t>
            </a:r>
          </a:p>
          <a:p>
            <a:r>
              <a:rPr lang="en-US" altLang="en-US">
                <a:solidFill>
                  <a:srgbClr val="FFFF00"/>
                </a:solidFill>
              </a:rPr>
              <a:t>the SQL</a:t>
            </a:r>
          </a:p>
        </p:txBody>
      </p:sp>
      <p:sp>
        <p:nvSpPr>
          <p:cNvPr id="6" name="AutoShape 5"/>
          <p:cNvSpPr>
            <a:spLocks noChangeArrowheads="1"/>
          </p:cNvSpPr>
          <p:nvPr/>
        </p:nvSpPr>
        <p:spPr bwMode="auto">
          <a:xfrm>
            <a:off x="6599238" y="3747973"/>
            <a:ext cx="1551319" cy="923622"/>
          </a:xfrm>
          <a:prstGeom prst="wedgeRoundRectCallout">
            <a:avLst>
              <a:gd name="adj1" fmla="val -188792"/>
              <a:gd name="adj2" fmla="val 42819"/>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Transaction </a:t>
            </a:r>
          </a:p>
          <a:p>
            <a:r>
              <a:rPr lang="en-US" altLang="en-US">
                <a:solidFill>
                  <a:srgbClr val="FFFF00"/>
                </a:solidFill>
              </a:rPr>
              <a:t>and session </a:t>
            </a:r>
          </a:p>
          <a:p>
            <a:r>
              <a:rPr lang="en-US" altLang="en-US">
                <a:solidFill>
                  <a:srgbClr val="FFFF00"/>
                </a:solidFill>
              </a:rPr>
              <a:t>management</a:t>
            </a:r>
          </a:p>
        </p:txBody>
      </p:sp>
      <p:sp>
        <p:nvSpPr>
          <p:cNvPr id="7" name="AutoShape 6"/>
          <p:cNvSpPr>
            <a:spLocks noChangeArrowheads="1"/>
          </p:cNvSpPr>
          <p:nvPr/>
        </p:nvSpPr>
        <p:spPr bwMode="auto">
          <a:xfrm>
            <a:off x="6508750" y="2818493"/>
            <a:ext cx="868587" cy="702017"/>
          </a:xfrm>
          <a:prstGeom prst="wedgeRoundRectCallout">
            <a:avLst>
              <a:gd name="adj1" fmla="val -417833"/>
              <a:gd name="adj2" fmla="val 132718"/>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SQL</a:t>
            </a:r>
          </a:p>
        </p:txBody>
      </p:sp>
      <p:sp>
        <p:nvSpPr>
          <p:cNvPr id="8" name="AutoShape 7"/>
          <p:cNvSpPr>
            <a:spLocks noChangeArrowheads="1"/>
          </p:cNvSpPr>
          <p:nvPr/>
        </p:nvSpPr>
        <p:spPr bwMode="auto">
          <a:xfrm>
            <a:off x="7164389" y="1567543"/>
            <a:ext cx="1552584" cy="702017"/>
          </a:xfrm>
          <a:prstGeom prst="wedgeRoundRectCallout">
            <a:avLst>
              <a:gd name="adj1" fmla="val -214301"/>
              <a:gd name="adj2" fmla="val 120505"/>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Connection </a:t>
            </a:r>
          </a:p>
          <a:p>
            <a:r>
              <a:rPr lang="en-US" altLang="en-US">
                <a:solidFill>
                  <a:srgbClr val="FFFF00"/>
                </a:solidFill>
              </a:rPr>
              <a:t>information</a:t>
            </a:r>
          </a:p>
        </p:txBody>
      </p:sp>
    </p:spTree>
    <p:extLst>
      <p:ext uri="{BB962C8B-B14F-4D97-AF65-F5344CB8AC3E}">
        <p14:creationId xmlns:p14="http://schemas.microsoft.com/office/powerpoint/2010/main" val="424688310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Building SQL to Write to a Table</a:t>
            </a:r>
            <a:br>
              <a:rPr lang="en-US" dirty="0"/>
            </a:b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237299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p:txBody>
          <a:bodyPr/>
          <a:lstStyle/>
          <a:p>
            <a:pPr eaLnBrk="1" hangingPunct="1"/>
            <a:r>
              <a:rPr altLang="en-US" dirty="0" smtClean="0"/>
              <a:t>Select Type of Write</a:t>
            </a:r>
          </a:p>
        </p:txBody>
      </p:sp>
      <p:sp>
        <p:nvSpPr>
          <p:cNvPr id="2" name="Content Placeholder 1"/>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583" y="1277258"/>
            <a:ext cx="8598471" cy="4397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4"/>
          <p:cNvSpPr>
            <a:spLocks noChangeArrowheads="1"/>
          </p:cNvSpPr>
          <p:nvPr/>
        </p:nvSpPr>
        <p:spPr bwMode="auto">
          <a:xfrm>
            <a:off x="4336371" y="3358948"/>
            <a:ext cx="1876425" cy="545395"/>
          </a:xfrm>
          <a:prstGeom prst="wedgeRoundRectCallout">
            <a:avLst>
              <a:gd name="adj1" fmla="val -177667"/>
              <a:gd name="adj2" fmla="val 75829"/>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dirty="0">
                <a:solidFill>
                  <a:srgbClr val="FFFF00"/>
                </a:solidFill>
              </a:rPr>
              <a:t>Write mode </a:t>
            </a:r>
          </a:p>
          <a:p>
            <a:r>
              <a:rPr lang="en-US" altLang="en-US" dirty="0">
                <a:solidFill>
                  <a:srgbClr val="FFFF00"/>
                </a:solidFill>
              </a:rPr>
              <a:t>property</a:t>
            </a:r>
          </a:p>
        </p:txBody>
      </p:sp>
    </p:spTree>
    <p:extLst>
      <p:ext uri="{BB962C8B-B14F-4D97-AF65-F5344CB8AC3E}">
        <p14:creationId xmlns:p14="http://schemas.microsoft.com/office/powerpoint/2010/main" val="317851901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p:txBody>
          <a:bodyPr/>
          <a:lstStyle/>
          <a:p>
            <a:pPr eaLnBrk="1" hangingPunct="1"/>
            <a:r>
              <a:rPr altLang="en-US" dirty="0" smtClean="0"/>
              <a:t>Invoking SQL Builder</a:t>
            </a:r>
          </a:p>
        </p:txBody>
      </p:sp>
      <p:sp>
        <p:nvSpPr>
          <p:cNvPr id="2" name="Content Placeholder 1"/>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26" y="1219200"/>
            <a:ext cx="8855270" cy="5174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4"/>
          <p:cNvSpPr>
            <a:spLocks noChangeArrowheads="1"/>
          </p:cNvSpPr>
          <p:nvPr/>
        </p:nvSpPr>
        <p:spPr bwMode="auto">
          <a:xfrm>
            <a:off x="6950075" y="5324475"/>
            <a:ext cx="1876425" cy="719138"/>
          </a:xfrm>
          <a:prstGeom prst="wedgeRoundRectCallout">
            <a:avLst>
              <a:gd name="adj1" fmla="val 21912"/>
              <a:gd name="adj2" fmla="val -218875"/>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SQL </a:t>
            </a:r>
          </a:p>
          <a:p>
            <a:r>
              <a:rPr lang="en-US" altLang="en-US">
                <a:solidFill>
                  <a:srgbClr val="FFFF00"/>
                </a:solidFill>
              </a:rPr>
              <a:t>Builder</a:t>
            </a:r>
          </a:p>
        </p:txBody>
      </p:sp>
      <p:sp>
        <p:nvSpPr>
          <p:cNvPr id="6" name="AutoShape 5"/>
          <p:cNvSpPr>
            <a:spLocks noChangeArrowheads="1"/>
          </p:cNvSpPr>
          <p:nvPr/>
        </p:nvSpPr>
        <p:spPr bwMode="auto">
          <a:xfrm>
            <a:off x="5149850" y="2446338"/>
            <a:ext cx="1874838" cy="719137"/>
          </a:xfrm>
          <a:prstGeom prst="wedgeRoundRectCallout">
            <a:avLst>
              <a:gd name="adj1" fmla="val -84773"/>
              <a:gd name="adj2" fmla="val 154417"/>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Specify </a:t>
            </a:r>
          </a:p>
          <a:p>
            <a:r>
              <a:rPr lang="en-US" altLang="en-US">
                <a:solidFill>
                  <a:srgbClr val="FFFF00"/>
                </a:solidFill>
              </a:rPr>
              <a:t>INSERT</a:t>
            </a:r>
          </a:p>
        </p:txBody>
      </p:sp>
      <p:sp>
        <p:nvSpPr>
          <p:cNvPr id="7" name="AutoShape 6"/>
          <p:cNvSpPr>
            <a:spLocks noChangeArrowheads="1"/>
          </p:cNvSpPr>
          <p:nvPr/>
        </p:nvSpPr>
        <p:spPr bwMode="auto">
          <a:xfrm>
            <a:off x="4156075" y="5041900"/>
            <a:ext cx="1876425" cy="719138"/>
          </a:xfrm>
          <a:prstGeom prst="wedgeRoundRectCallout">
            <a:avLst>
              <a:gd name="adj1" fmla="val -61505"/>
              <a:gd name="adj2" fmla="val -142051"/>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Specify </a:t>
            </a:r>
          </a:p>
          <a:p>
            <a:r>
              <a:rPr lang="en-US" altLang="en-US">
                <a:solidFill>
                  <a:srgbClr val="FFFF00"/>
                </a:solidFill>
              </a:rPr>
              <a:t>UPDATE</a:t>
            </a:r>
          </a:p>
        </p:txBody>
      </p:sp>
    </p:spTree>
    <p:extLst>
      <p:ext uri="{BB962C8B-B14F-4D97-AF65-F5344CB8AC3E}">
        <p14:creationId xmlns:p14="http://schemas.microsoft.com/office/powerpoint/2010/main" val="266442433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p:txBody>
          <a:bodyPr>
            <a:normAutofit/>
          </a:bodyPr>
          <a:lstStyle/>
          <a:p>
            <a:pPr eaLnBrk="1" hangingPunct="1"/>
            <a:r>
              <a:rPr altLang="en-US" dirty="0" smtClean="0"/>
              <a:t>SQL Builder INSERT</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999470"/>
            <a:ext cx="7024914" cy="536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4"/>
          <p:cNvSpPr>
            <a:spLocks noChangeArrowheads="1"/>
          </p:cNvSpPr>
          <p:nvPr/>
        </p:nvSpPr>
        <p:spPr bwMode="auto">
          <a:xfrm>
            <a:off x="7726695" y="4192039"/>
            <a:ext cx="1415952" cy="431933"/>
          </a:xfrm>
          <a:prstGeom prst="wedgeRoundRectCallout">
            <a:avLst>
              <a:gd name="adj1" fmla="val -54569"/>
              <a:gd name="adj2" fmla="val 182894"/>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dirty="0">
                <a:solidFill>
                  <a:srgbClr val="FFFF00"/>
                </a:solidFill>
              </a:rPr>
              <a:t>Specify </a:t>
            </a:r>
          </a:p>
          <a:p>
            <a:r>
              <a:rPr lang="en-US" altLang="en-US" dirty="0">
                <a:solidFill>
                  <a:srgbClr val="FFFF00"/>
                </a:solidFill>
              </a:rPr>
              <a:t>values</a:t>
            </a:r>
          </a:p>
        </p:txBody>
      </p:sp>
      <p:sp>
        <p:nvSpPr>
          <p:cNvPr id="6" name="AutoShape 5"/>
          <p:cNvSpPr>
            <a:spLocks noChangeArrowheads="1"/>
          </p:cNvSpPr>
          <p:nvPr/>
        </p:nvSpPr>
        <p:spPr bwMode="auto">
          <a:xfrm>
            <a:off x="7728049" y="1324041"/>
            <a:ext cx="1414598" cy="431933"/>
          </a:xfrm>
          <a:prstGeom prst="wedgeRoundRectCallout">
            <a:avLst>
              <a:gd name="adj1" fmla="val -56852"/>
              <a:gd name="adj2" fmla="val 134329"/>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dirty="0">
                <a:solidFill>
                  <a:srgbClr val="FFFF00"/>
                </a:solidFill>
              </a:rPr>
              <a:t>Drag Table </a:t>
            </a:r>
          </a:p>
          <a:p>
            <a:r>
              <a:rPr lang="en-US" altLang="en-US" dirty="0">
                <a:solidFill>
                  <a:srgbClr val="FFFF00"/>
                </a:solidFill>
              </a:rPr>
              <a:t>Definition</a:t>
            </a:r>
          </a:p>
        </p:txBody>
      </p:sp>
      <p:sp>
        <p:nvSpPr>
          <p:cNvPr id="7" name="AutoShape 6"/>
          <p:cNvSpPr>
            <a:spLocks noChangeArrowheads="1"/>
          </p:cNvSpPr>
          <p:nvPr/>
        </p:nvSpPr>
        <p:spPr bwMode="auto">
          <a:xfrm>
            <a:off x="116114" y="3297305"/>
            <a:ext cx="1554480" cy="822960"/>
          </a:xfrm>
          <a:prstGeom prst="wedgeRoundRectCallout">
            <a:avLst>
              <a:gd name="adj1" fmla="val 58968"/>
              <a:gd name="adj2" fmla="val 125630"/>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dirty="0">
                <a:solidFill>
                  <a:srgbClr val="FFFF00"/>
                </a:solidFill>
              </a:rPr>
              <a:t>Drag columns to load </a:t>
            </a:r>
          </a:p>
        </p:txBody>
      </p:sp>
    </p:spTree>
    <p:extLst>
      <p:ext uri="{BB962C8B-B14F-4D97-AF65-F5344CB8AC3E}">
        <p14:creationId xmlns:p14="http://schemas.microsoft.com/office/powerpoint/2010/main" val="67241214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p:txBody>
          <a:bodyPr/>
          <a:lstStyle/>
          <a:p>
            <a:pPr eaLnBrk="1" hangingPunct="1"/>
            <a:r>
              <a:rPr altLang="en-US" dirty="0" smtClean="0"/>
              <a:t>SQL Builder Update</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250" y="1194707"/>
            <a:ext cx="7277100" cy="522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4"/>
          <p:cNvSpPr>
            <a:spLocks noChangeArrowheads="1"/>
          </p:cNvSpPr>
          <p:nvPr/>
        </p:nvSpPr>
        <p:spPr bwMode="auto">
          <a:xfrm>
            <a:off x="4749800" y="5530850"/>
            <a:ext cx="2108200" cy="630238"/>
          </a:xfrm>
          <a:prstGeom prst="wedgeRoundRectCallout">
            <a:avLst>
              <a:gd name="adj1" fmla="val 122213"/>
              <a:gd name="adj2" fmla="val -63352"/>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Add condition </a:t>
            </a:r>
          </a:p>
          <a:p>
            <a:r>
              <a:rPr lang="en-US" altLang="en-US">
                <a:solidFill>
                  <a:srgbClr val="FFFF00"/>
                </a:solidFill>
              </a:rPr>
              <a:t>to clause</a:t>
            </a:r>
          </a:p>
        </p:txBody>
      </p:sp>
      <p:sp>
        <p:nvSpPr>
          <p:cNvPr id="6" name="AutoShape 5"/>
          <p:cNvSpPr>
            <a:spLocks noChangeArrowheads="1"/>
          </p:cNvSpPr>
          <p:nvPr/>
        </p:nvSpPr>
        <p:spPr bwMode="auto">
          <a:xfrm>
            <a:off x="176213" y="4208463"/>
            <a:ext cx="1252538" cy="719137"/>
          </a:xfrm>
          <a:prstGeom prst="wedgeRoundRectCallout">
            <a:avLst>
              <a:gd name="adj1" fmla="val 72051"/>
              <a:gd name="adj2" fmla="val 87750"/>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dirty="0">
                <a:solidFill>
                  <a:srgbClr val="FFFF00"/>
                </a:solidFill>
              </a:rPr>
              <a:t>WHERE </a:t>
            </a:r>
          </a:p>
          <a:p>
            <a:r>
              <a:rPr lang="en-US" altLang="en-US" dirty="0">
                <a:solidFill>
                  <a:srgbClr val="FFFF00"/>
                </a:solidFill>
              </a:rPr>
              <a:t>clause</a:t>
            </a:r>
          </a:p>
        </p:txBody>
      </p:sp>
      <p:sp>
        <p:nvSpPr>
          <p:cNvPr id="7" name="AutoShape 6"/>
          <p:cNvSpPr>
            <a:spLocks noChangeArrowheads="1"/>
          </p:cNvSpPr>
          <p:nvPr/>
        </p:nvSpPr>
        <p:spPr bwMode="auto">
          <a:xfrm>
            <a:off x="176213" y="2335213"/>
            <a:ext cx="1338262" cy="1155700"/>
          </a:xfrm>
          <a:prstGeom prst="wedgeRoundRectCallout">
            <a:avLst>
              <a:gd name="adj1" fmla="val 60546"/>
              <a:gd name="adj2" fmla="val 108380"/>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Drag columns to load </a:t>
            </a:r>
          </a:p>
        </p:txBody>
      </p:sp>
      <p:sp>
        <p:nvSpPr>
          <p:cNvPr id="8" name="AutoShape 7"/>
          <p:cNvSpPr>
            <a:spLocks noChangeArrowheads="1"/>
          </p:cNvSpPr>
          <p:nvPr/>
        </p:nvSpPr>
        <p:spPr bwMode="auto">
          <a:xfrm>
            <a:off x="7013575" y="3619500"/>
            <a:ext cx="1876425" cy="719138"/>
          </a:xfrm>
          <a:prstGeom prst="wedgeRoundRectCallout">
            <a:avLst>
              <a:gd name="adj1" fmla="val -115653"/>
              <a:gd name="adj2" fmla="val 33444"/>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Specify </a:t>
            </a:r>
          </a:p>
          <a:p>
            <a:r>
              <a:rPr lang="en-US" altLang="en-US">
                <a:solidFill>
                  <a:srgbClr val="FFFF00"/>
                </a:solidFill>
              </a:rPr>
              <a:t>values</a:t>
            </a:r>
          </a:p>
        </p:txBody>
      </p:sp>
      <p:sp>
        <p:nvSpPr>
          <p:cNvPr id="9" name="AutoShape 8"/>
          <p:cNvSpPr>
            <a:spLocks noChangeArrowheads="1"/>
          </p:cNvSpPr>
          <p:nvPr/>
        </p:nvSpPr>
        <p:spPr bwMode="auto">
          <a:xfrm>
            <a:off x="7402514" y="1404938"/>
            <a:ext cx="1610858" cy="719137"/>
          </a:xfrm>
          <a:prstGeom prst="wedgeRoundRectCallout">
            <a:avLst>
              <a:gd name="adj1" fmla="val -131894"/>
              <a:gd name="adj2" fmla="val 55519"/>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Drag Table </a:t>
            </a:r>
          </a:p>
          <a:p>
            <a:r>
              <a:rPr lang="en-US" altLang="en-US">
                <a:solidFill>
                  <a:srgbClr val="FFFF00"/>
                </a:solidFill>
              </a:rPr>
              <a:t>Definition</a:t>
            </a:r>
          </a:p>
        </p:txBody>
      </p:sp>
    </p:spTree>
    <p:extLst>
      <p:ext uri="{BB962C8B-B14F-4D97-AF65-F5344CB8AC3E}">
        <p14:creationId xmlns:p14="http://schemas.microsoft.com/office/powerpoint/2010/main" val="385099178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p:txBody>
          <a:bodyPr/>
          <a:lstStyle/>
          <a:p>
            <a:pPr eaLnBrk="1" hangingPunct="1"/>
            <a:r>
              <a:rPr altLang="en-US" dirty="0" smtClean="0"/>
              <a:t>Viewing the SQL</a:t>
            </a:r>
          </a:p>
        </p:txBody>
      </p:sp>
      <p:sp>
        <p:nvSpPr>
          <p:cNvPr id="2" name="Content Placeholder 1"/>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71" y="1484313"/>
            <a:ext cx="8868229" cy="33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48610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r>
              <a:rPr lang="en-US" dirty="0"/>
              <a:t>Change Capture Stage</a:t>
            </a:r>
          </a:p>
        </p:txBody>
      </p:sp>
    </p:spTree>
    <p:extLst>
      <p:ext uri="{BB962C8B-B14F-4D97-AF65-F5344CB8AC3E}">
        <p14:creationId xmlns:p14="http://schemas.microsoft.com/office/powerpoint/2010/main" val="262133028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p:txBody>
          <a:bodyPr/>
          <a:lstStyle/>
          <a:p>
            <a:pPr eaLnBrk="1" hangingPunct="1">
              <a:defRPr/>
            </a:pPr>
            <a:r>
              <a:rPr dirty="0" smtClean="0"/>
              <a:t>Change Capture Stage</a:t>
            </a:r>
          </a:p>
        </p:txBody>
      </p:sp>
      <p:sp>
        <p:nvSpPr>
          <p:cNvPr id="2" name="Content Placeholder 1"/>
          <p:cNvSpPr>
            <a:spLocks noGrp="1"/>
          </p:cNvSpPr>
          <p:nvPr>
            <p:ph idx="1"/>
          </p:nvPr>
        </p:nvSpPr>
        <p:spPr/>
        <p:txBody>
          <a:bodyPr/>
          <a:lstStyle/>
          <a:p>
            <a:r>
              <a:rPr lang="en-US" altLang="en-US" dirty="0"/>
              <a:t>The Change Capture Stage is a processing stage. </a:t>
            </a:r>
          </a:p>
          <a:p>
            <a:r>
              <a:rPr lang="en-US" altLang="en-US" dirty="0"/>
              <a:t>The stage compares two data sets and makes a record of the differences.</a:t>
            </a:r>
          </a:p>
          <a:p>
            <a:r>
              <a:rPr lang="en-US" altLang="en-US" dirty="0"/>
              <a:t>The Change Capture stage takes two input data sets, denoted before and after, and outputs a single data set whose records represent the changes made to the before data set to obtain the after data set. </a:t>
            </a:r>
          </a:p>
          <a:p>
            <a:r>
              <a:rPr lang="en-US" altLang="en-US" dirty="0"/>
              <a:t>The stage produces a change data set, whose table definition is transferred from the after data set's table definition with the addition of one column: a change code with values encoding the four actions: insert, delete, copy, and edit. </a:t>
            </a:r>
          </a:p>
          <a:p>
            <a:r>
              <a:rPr lang="en-US" altLang="en-US" dirty="0"/>
              <a:t>The preserve-partitioning flag is set on the change data set.</a:t>
            </a:r>
          </a:p>
          <a:p>
            <a:endParaRPr lang="en-US" altLang="en-US" dirty="0"/>
          </a:p>
          <a:p>
            <a:endParaRPr lang="en-US" dirty="0"/>
          </a:p>
        </p:txBody>
      </p:sp>
    </p:spTree>
    <p:extLst>
      <p:ext uri="{BB962C8B-B14F-4D97-AF65-F5344CB8AC3E}">
        <p14:creationId xmlns:p14="http://schemas.microsoft.com/office/powerpoint/2010/main" val="253055888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p:txBody>
          <a:bodyPr/>
          <a:lstStyle/>
          <a:p>
            <a:pPr eaLnBrk="1" hangingPunct="1">
              <a:defRPr/>
            </a:pPr>
            <a:r>
              <a:rPr dirty="0" smtClean="0"/>
              <a:t>Change Capture Stage</a:t>
            </a:r>
          </a:p>
        </p:txBody>
      </p:sp>
      <p:sp>
        <p:nvSpPr>
          <p:cNvPr id="2" name="Content Placeholder 1"/>
          <p:cNvSpPr>
            <a:spLocks noGrp="1"/>
          </p:cNvSpPr>
          <p:nvPr>
            <p:ph idx="1"/>
          </p:nvPr>
        </p:nvSpPr>
        <p:spPr/>
        <p:txBody>
          <a:bodyPr/>
          <a:lstStyle/>
          <a:p>
            <a:r>
              <a:rPr lang="en-US" altLang="en-US" dirty="0"/>
              <a:t>The compare is based on a set a set of key columns, rows from the two data sets are assumed to be copies of one another if they have the same values in these key columns. </a:t>
            </a:r>
          </a:p>
          <a:p>
            <a:r>
              <a:rPr lang="en-US" altLang="en-US" dirty="0"/>
              <a:t>Change Capture Stage is used to capture the changes between  two sources based on the change code. </a:t>
            </a:r>
            <a:br>
              <a:rPr lang="en-US" altLang="en-US" dirty="0"/>
            </a:br>
            <a:r>
              <a:rPr lang="en-US" altLang="en-US" dirty="0"/>
              <a:t/>
            </a:r>
            <a:br>
              <a:rPr lang="en-US" altLang="en-US" dirty="0"/>
            </a:br>
            <a:r>
              <a:rPr lang="en-US" altLang="en-US" dirty="0"/>
              <a:t>Change Code is the Code generated when we capture the changes using Change Capture Stage. </a:t>
            </a:r>
          </a:p>
          <a:p>
            <a:r>
              <a:rPr lang="en-US" altLang="en-US" dirty="0"/>
              <a:t>There are four change codes available: </a:t>
            </a:r>
            <a:br>
              <a:rPr lang="en-US" altLang="en-US" dirty="0"/>
            </a:br>
            <a:r>
              <a:rPr lang="en-US" altLang="en-US" dirty="0"/>
              <a:t/>
            </a:r>
            <a:br>
              <a:rPr lang="en-US" altLang="en-US" dirty="0"/>
            </a:br>
            <a:r>
              <a:rPr lang="en-US" altLang="en-US" dirty="0"/>
              <a:t>0,1,2,3 </a:t>
            </a:r>
            <a:br>
              <a:rPr lang="en-US" altLang="en-US" dirty="0"/>
            </a:br>
            <a:r>
              <a:rPr lang="en-US" altLang="en-US" dirty="0"/>
              <a:t>0 - Copy </a:t>
            </a:r>
            <a:br>
              <a:rPr lang="en-US" altLang="en-US" dirty="0"/>
            </a:br>
            <a:r>
              <a:rPr lang="en-US" altLang="en-US" dirty="0"/>
              <a:t>1 - Insert </a:t>
            </a:r>
            <a:br>
              <a:rPr lang="en-US" altLang="en-US" dirty="0"/>
            </a:br>
            <a:r>
              <a:rPr lang="en-US" altLang="en-US" dirty="0"/>
              <a:t>2 - Delete </a:t>
            </a:r>
            <a:br>
              <a:rPr lang="en-US" altLang="en-US" dirty="0"/>
            </a:br>
            <a:r>
              <a:rPr lang="en-US" altLang="en-US" dirty="0"/>
              <a:t>3 - Edit  </a:t>
            </a:r>
          </a:p>
          <a:p>
            <a:endParaRPr lang="en-US" dirty="0"/>
          </a:p>
        </p:txBody>
      </p:sp>
    </p:spTree>
    <p:extLst>
      <p:ext uri="{BB962C8B-B14F-4D97-AF65-F5344CB8AC3E}">
        <p14:creationId xmlns:p14="http://schemas.microsoft.com/office/powerpoint/2010/main" val="26293093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Sequential Source Columns Tab</a:t>
            </a:r>
            <a:endParaRPr lang="en-US" dirty="0"/>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01056"/>
            <a:ext cx="8498114" cy="500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7"/>
          <p:cNvSpPr>
            <a:spLocks noChangeArrowheads="1"/>
          </p:cNvSpPr>
          <p:nvPr/>
        </p:nvSpPr>
        <p:spPr bwMode="auto">
          <a:xfrm>
            <a:off x="693738" y="3536950"/>
            <a:ext cx="2424112" cy="485775"/>
          </a:xfrm>
          <a:prstGeom prst="wedgeRoundRectCallout">
            <a:avLst>
              <a:gd name="adj1" fmla="val 52949"/>
              <a:gd name="adj2" fmla="val -338889"/>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dirty="0">
                <a:solidFill>
                  <a:srgbClr val="FFFF00"/>
                </a:solidFill>
              </a:rPr>
              <a:t>Column Definition</a:t>
            </a:r>
          </a:p>
        </p:txBody>
      </p:sp>
      <p:sp>
        <p:nvSpPr>
          <p:cNvPr id="7" name="AutoShape 7"/>
          <p:cNvSpPr>
            <a:spLocks noChangeArrowheads="1"/>
          </p:cNvSpPr>
          <p:nvPr/>
        </p:nvSpPr>
        <p:spPr bwMode="auto">
          <a:xfrm>
            <a:off x="2717573" y="4193947"/>
            <a:ext cx="2424112" cy="802368"/>
          </a:xfrm>
          <a:prstGeom prst="wedgeRoundRectCallout">
            <a:avLst>
              <a:gd name="adj1" fmla="val 112224"/>
              <a:gd name="adj2" fmla="val 156348"/>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dirty="0">
                <a:solidFill>
                  <a:srgbClr val="FFFF00"/>
                </a:solidFill>
              </a:rPr>
              <a:t>Save as a new Table Definition</a:t>
            </a:r>
          </a:p>
          <a:p>
            <a:pPr algn="just"/>
            <a:endParaRPr lang="en-US" altLang="en-US" dirty="0">
              <a:solidFill>
                <a:srgbClr val="FFFF00"/>
              </a:solidFill>
            </a:endParaRPr>
          </a:p>
        </p:txBody>
      </p:sp>
      <p:sp>
        <p:nvSpPr>
          <p:cNvPr id="11" name="AutoShape 7"/>
          <p:cNvSpPr>
            <a:spLocks noChangeArrowheads="1"/>
          </p:cNvSpPr>
          <p:nvPr/>
        </p:nvSpPr>
        <p:spPr bwMode="auto">
          <a:xfrm>
            <a:off x="5294084" y="3536949"/>
            <a:ext cx="1788887" cy="809397"/>
          </a:xfrm>
          <a:prstGeom prst="wedgeRoundRectCallout">
            <a:avLst>
              <a:gd name="adj1" fmla="val 105195"/>
              <a:gd name="adj2" fmla="val 236538"/>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dirty="0">
                <a:solidFill>
                  <a:srgbClr val="FFFF00"/>
                </a:solidFill>
              </a:rPr>
              <a:t>Load </a:t>
            </a:r>
            <a:r>
              <a:rPr lang="en-US" altLang="en-US" dirty="0" smtClean="0">
                <a:solidFill>
                  <a:srgbClr val="FFFF00"/>
                </a:solidFill>
              </a:rPr>
              <a:t>Ta</a:t>
            </a:r>
            <a:r>
              <a:rPr lang="en-US" altLang="en-US" dirty="0">
                <a:solidFill>
                  <a:srgbClr val="FFFF00"/>
                </a:solidFill>
              </a:rPr>
              <a:t>ble</a:t>
            </a:r>
          </a:p>
          <a:p>
            <a:pPr algn="just"/>
            <a:r>
              <a:rPr lang="en-US" altLang="en-US" dirty="0" smtClean="0">
                <a:solidFill>
                  <a:srgbClr val="FFFF00"/>
                </a:solidFill>
              </a:rPr>
              <a:t> </a:t>
            </a:r>
            <a:r>
              <a:rPr lang="en-US" altLang="en-US" dirty="0">
                <a:solidFill>
                  <a:srgbClr val="FFFF00"/>
                </a:solidFill>
              </a:rPr>
              <a:t>Definition</a:t>
            </a:r>
            <a:r>
              <a:rPr lang="en-US" altLang="en-US" dirty="0"/>
              <a:t> </a:t>
            </a:r>
          </a:p>
        </p:txBody>
      </p:sp>
      <p:sp>
        <p:nvSpPr>
          <p:cNvPr id="12" name="AutoShape 7"/>
          <p:cNvSpPr>
            <a:spLocks noChangeArrowheads="1"/>
          </p:cNvSpPr>
          <p:nvPr/>
        </p:nvSpPr>
        <p:spPr bwMode="auto">
          <a:xfrm>
            <a:off x="7082970" y="3309594"/>
            <a:ext cx="1549401" cy="632053"/>
          </a:xfrm>
          <a:prstGeom prst="wedgeRoundRectCallout">
            <a:avLst>
              <a:gd name="adj1" fmla="val 15458"/>
              <a:gd name="adj2" fmla="val -269964"/>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dirty="0" smtClean="0">
                <a:solidFill>
                  <a:srgbClr val="FFFF00"/>
                </a:solidFill>
              </a:rPr>
              <a:t>View Data</a:t>
            </a:r>
            <a:endParaRPr lang="en-US" altLang="en-US" dirty="0">
              <a:solidFill>
                <a:srgbClr val="FFFF00"/>
              </a:solidFill>
            </a:endParaRPr>
          </a:p>
        </p:txBody>
      </p:sp>
    </p:spTree>
    <p:extLst>
      <p:ext uri="{BB962C8B-B14F-4D97-AF65-F5344CB8AC3E}">
        <p14:creationId xmlns:p14="http://schemas.microsoft.com/office/powerpoint/2010/main" val="41432810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Sequential Source Columns Tab</a:t>
            </a:r>
          </a:p>
        </p:txBody>
      </p:sp>
      <p:sp>
        <p:nvSpPr>
          <p:cNvPr id="4" name="Content Placeholder 3"/>
          <p:cNvSpPr>
            <a:spLocks noGrp="1"/>
          </p:cNvSpPr>
          <p:nvPr>
            <p:ph idx="1"/>
          </p:nvPr>
        </p:nvSpPr>
        <p:spPr/>
        <p:txBody>
          <a:bodyPr/>
          <a:lstStyle/>
          <a:p>
            <a:r>
              <a:rPr lang="en-US" altLang="en-US" sz="2000" dirty="0"/>
              <a:t>The Columns tab has these features:  </a:t>
            </a:r>
          </a:p>
          <a:p>
            <a:pPr lvl="1"/>
            <a:r>
              <a:rPr lang="en-US" altLang="en-US" dirty="0"/>
              <a:t>Column definitions, </a:t>
            </a:r>
          </a:p>
          <a:p>
            <a:pPr lvl="1"/>
            <a:r>
              <a:rPr lang="en-US" altLang="en-US" dirty="0"/>
              <a:t>View Data, </a:t>
            </a:r>
          </a:p>
          <a:p>
            <a:pPr lvl="1"/>
            <a:r>
              <a:rPr lang="en-US" altLang="en-US" dirty="0"/>
              <a:t>Load button.  </a:t>
            </a:r>
          </a:p>
          <a:p>
            <a:pPr lvl="1"/>
            <a:r>
              <a:rPr lang="en-US" altLang="en-US" dirty="0"/>
              <a:t>Save button</a:t>
            </a:r>
          </a:p>
          <a:p>
            <a:pPr lvl="2"/>
            <a:r>
              <a:rPr lang="en-US" altLang="en-US" sz="1400" dirty="0"/>
              <a:t>The Save button is used to save the column definitions into the Repository as a new Table Definition</a:t>
            </a:r>
            <a:r>
              <a:rPr lang="en-US" altLang="en-US" dirty="0"/>
              <a:t>.</a:t>
            </a:r>
          </a:p>
          <a:p>
            <a:endParaRPr lang="en-US" dirty="0"/>
          </a:p>
        </p:txBody>
      </p:sp>
    </p:spTree>
    <p:extLst>
      <p:ext uri="{BB962C8B-B14F-4D97-AF65-F5344CB8AC3E}">
        <p14:creationId xmlns:p14="http://schemas.microsoft.com/office/powerpoint/2010/main" val="17970928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Sequential Stage Properties</a:t>
            </a:r>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19200"/>
            <a:ext cx="8639629" cy="493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6"/>
          <p:cNvSpPr>
            <a:spLocks noChangeArrowheads="1"/>
          </p:cNvSpPr>
          <p:nvPr/>
        </p:nvSpPr>
        <p:spPr bwMode="auto">
          <a:xfrm>
            <a:off x="4729163" y="3911600"/>
            <a:ext cx="2078037" cy="631825"/>
          </a:xfrm>
          <a:prstGeom prst="wedgeRoundRectCallout">
            <a:avLst>
              <a:gd name="adj1" fmla="val -100954"/>
              <a:gd name="adj2" fmla="val -49495"/>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dirty="0">
                <a:solidFill>
                  <a:srgbClr val="FFFF00"/>
                </a:solidFill>
              </a:rPr>
              <a:t>Column names in first row</a:t>
            </a:r>
          </a:p>
        </p:txBody>
      </p:sp>
      <p:sp>
        <p:nvSpPr>
          <p:cNvPr id="6" name="AutoShape 4"/>
          <p:cNvSpPr>
            <a:spLocks noChangeArrowheads="1"/>
          </p:cNvSpPr>
          <p:nvPr/>
        </p:nvSpPr>
        <p:spPr bwMode="auto">
          <a:xfrm>
            <a:off x="4880768" y="2667000"/>
            <a:ext cx="1058863" cy="819150"/>
          </a:xfrm>
          <a:prstGeom prst="wedgeRoundRectCallout">
            <a:avLst>
              <a:gd name="adj1" fmla="val -145801"/>
              <a:gd name="adj2" fmla="val 40894"/>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dirty="0">
                <a:solidFill>
                  <a:srgbClr val="FFFF00"/>
                </a:solidFill>
              </a:rPr>
              <a:t>File to access</a:t>
            </a:r>
          </a:p>
        </p:txBody>
      </p:sp>
      <p:sp>
        <p:nvSpPr>
          <p:cNvPr id="7" name="AutoShape 5"/>
          <p:cNvSpPr>
            <a:spLocks noChangeArrowheads="1"/>
          </p:cNvSpPr>
          <p:nvPr/>
        </p:nvSpPr>
        <p:spPr bwMode="auto">
          <a:xfrm>
            <a:off x="3810000" y="1752600"/>
            <a:ext cx="1511300" cy="514350"/>
          </a:xfrm>
          <a:prstGeom prst="wedgeRoundRectCallout">
            <a:avLst>
              <a:gd name="adj1" fmla="val -212292"/>
              <a:gd name="adj2" fmla="val -35185"/>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dirty="0">
                <a:solidFill>
                  <a:srgbClr val="FFFF00"/>
                </a:solidFill>
              </a:rPr>
              <a:t>Output tab</a:t>
            </a:r>
          </a:p>
        </p:txBody>
      </p:sp>
      <p:sp>
        <p:nvSpPr>
          <p:cNvPr id="8" name="AutoShape 7"/>
          <p:cNvSpPr>
            <a:spLocks noChangeArrowheads="1"/>
          </p:cNvSpPr>
          <p:nvPr/>
        </p:nvSpPr>
        <p:spPr bwMode="auto">
          <a:xfrm>
            <a:off x="6705601" y="4114800"/>
            <a:ext cx="2017486" cy="819150"/>
          </a:xfrm>
          <a:prstGeom prst="wedgeRoundRectCallout">
            <a:avLst>
              <a:gd name="adj1" fmla="val -130185"/>
              <a:gd name="adj2" fmla="val 152019"/>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dirty="0">
                <a:solidFill>
                  <a:srgbClr val="FFFF00"/>
                </a:solidFill>
              </a:rPr>
              <a:t>Click to add more files to read</a:t>
            </a:r>
            <a:r>
              <a:rPr lang="en-US" altLang="en-US" dirty="0"/>
              <a:t> </a:t>
            </a:r>
          </a:p>
        </p:txBody>
      </p:sp>
    </p:spTree>
    <p:extLst>
      <p:ext uri="{BB962C8B-B14F-4D97-AF65-F5344CB8AC3E}">
        <p14:creationId xmlns:p14="http://schemas.microsoft.com/office/powerpoint/2010/main" val="32901974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p:txBody>
          <a:bodyPr/>
          <a:lstStyle/>
          <a:p>
            <a:pPr eaLnBrk="1" hangingPunct="1">
              <a:defRPr/>
            </a:pPr>
            <a:r>
              <a:rPr dirty="0" smtClean="0"/>
              <a:t>Format Tab </a:t>
            </a:r>
          </a:p>
        </p:txBody>
      </p:sp>
      <p:sp>
        <p:nvSpPr>
          <p:cNvPr id="2" name="Content Placeholder 1"/>
          <p:cNvSpPr>
            <a:spLocks noGrp="1"/>
          </p:cNvSpPr>
          <p:nvPr>
            <p:ph idx="1"/>
          </p:nvPr>
        </p:nvSpPr>
        <p:spPr>
          <a:xfrm>
            <a:off x="298516" y="1349626"/>
            <a:ext cx="8845484" cy="4643751"/>
          </a:xfrm>
        </p:spPr>
        <p:txBody>
          <a:bodyPr/>
          <a:lstStyle/>
          <a:p>
            <a:r>
              <a:rPr lang="en-US" altLang="en-US" dirty="0" err="1"/>
              <a:t>DataStage</a:t>
            </a:r>
            <a:r>
              <a:rPr lang="en-US" altLang="en-US" dirty="0"/>
              <a:t> needs to know:</a:t>
            </a:r>
          </a:p>
          <a:p>
            <a:pPr lvl="1"/>
            <a:r>
              <a:rPr lang="en-US" altLang="en-US" dirty="0"/>
              <a:t>How a file is divided into rows</a:t>
            </a:r>
          </a:p>
          <a:p>
            <a:pPr lvl="1"/>
            <a:r>
              <a:rPr lang="en-US" altLang="en-US" dirty="0"/>
              <a:t>How a row is divided into columns</a:t>
            </a:r>
          </a:p>
          <a:p>
            <a:r>
              <a:rPr lang="en-US" altLang="en-US" dirty="0"/>
              <a:t>Column properties set on this tab are defaults for each column; they can be overridden at the column level (from columns tab).</a:t>
            </a:r>
          </a:p>
          <a:p>
            <a:endParaRPr lang="en-US" dirty="0"/>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67" y="3213796"/>
            <a:ext cx="5943600" cy="2665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5"/>
          <p:cNvSpPr>
            <a:spLocks noChangeArrowheads="1"/>
          </p:cNvSpPr>
          <p:nvPr/>
        </p:nvSpPr>
        <p:spPr bwMode="auto">
          <a:xfrm>
            <a:off x="3652612" y="3803537"/>
            <a:ext cx="1917700" cy="630237"/>
          </a:xfrm>
          <a:prstGeom prst="wedgeRoundRectCallout">
            <a:avLst>
              <a:gd name="adj1" fmla="val -160431"/>
              <a:gd name="adj2" fmla="val -40681"/>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dirty="0">
                <a:solidFill>
                  <a:srgbClr val="FFFF00"/>
                </a:solidFill>
              </a:rPr>
              <a:t>Record format</a:t>
            </a:r>
          </a:p>
        </p:txBody>
      </p:sp>
      <p:sp>
        <p:nvSpPr>
          <p:cNvPr id="9" name="AutoShape 6"/>
          <p:cNvSpPr>
            <a:spLocks noChangeArrowheads="1"/>
          </p:cNvSpPr>
          <p:nvPr/>
        </p:nvSpPr>
        <p:spPr bwMode="auto">
          <a:xfrm>
            <a:off x="2654074" y="5409974"/>
            <a:ext cx="1997075" cy="615950"/>
          </a:xfrm>
          <a:prstGeom prst="wedgeRoundRectCallout">
            <a:avLst>
              <a:gd name="adj1" fmla="val -118204"/>
              <a:gd name="adj2" fmla="val -264435"/>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a:solidFill>
                  <a:srgbClr val="FFFF00"/>
                </a:solidFill>
              </a:rPr>
              <a:t>Column format</a:t>
            </a:r>
          </a:p>
        </p:txBody>
      </p:sp>
    </p:spTree>
    <p:extLst>
      <p:ext uri="{BB962C8B-B14F-4D97-AF65-F5344CB8AC3E}">
        <p14:creationId xmlns:p14="http://schemas.microsoft.com/office/powerpoint/2010/main" val="23854519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p:txBody>
          <a:bodyPr/>
          <a:lstStyle/>
          <a:p>
            <a:pPr eaLnBrk="1" hangingPunct="1"/>
            <a:r>
              <a:rPr altLang="en-US" dirty="0" smtClean="0"/>
              <a:t>Reading Using a File Pattern</a:t>
            </a: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728" y="1276350"/>
            <a:ext cx="8366125"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4"/>
          <p:cNvSpPr>
            <a:spLocks noChangeArrowheads="1"/>
          </p:cNvSpPr>
          <p:nvPr/>
        </p:nvSpPr>
        <p:spPr bwMode="auto">
          <a:xfrm>
            <a:off x="7467601" y="1778000"/>
            <a:ext cx="1574800" cy="615950"/>
          </a:xfrm>
          <a:prstGeom prst="wedgeRoundRectCallout">
            <a:avLst>
              <a:gd name="adj1" fmla="val -105167"/>
              <a:gd name="adj2" fmla="val 211597"/>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dirty="0">
                <a:solidFill>
                  <a:srgbClr val="FFFF00"/>
                </a:solidFill>
              </a:rPr>
              <a:t>Use wild cards</a:t>
            </a:r>
          </a:p>
        </p:txBody>
      </p:sp>
      <p:sp>
        <p:nvSpPr>
          <p:cNvPr id="8" name="AutoShape 5"/>
          <p:cNvSpPr>
            <a:spLocks noChangeArrowheads="1"/>
          </p:cNvSpPr>
          <p:nvPr/>
        </p:nvSpPr>
        <p:spPr bwMode="auto">
          <a:xfrm>
            <a:off x="6827838" y="4576763"/>
            <a:ext cx="1311916" cy="731837"/>
          </a:xfrm>
          <a:prstGeom prst="wedgeRoundRectCallout">
            <a:avLst>
              <a:gd name="adj1" fmla="val -137037"/>
              <a:gd name="adj2" fmla="val -151083"/>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a:solidFill>
                  <a:srgbClr val="FFFF00"/>
                </a:solidFill>
              </a:rPr>
              <a:t>Select File Pattern</a:t>
            </a:r>
          </a:p>
        </p:txBody>
      </p:sp>
    </p:spTree>
    <p:extLst>
      <p:ext uri="{BB962C8B-B14F-4D97-AF65-F5344CB8AC3E}">
        <p14:creationId xmlns:p14="http://schemas.microsoft.com/office/powerpoint/2010/main" val="28334792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 Multiple Readers</a:t>
            </a:r>
          </a:p>
        </p:txBody>
      </p:sp>
      <p:sp>
        <p:nvSpPr>
          <p:cNvPr id="5" name="Content Placeholder 4"/>
          <p:cNvSpPr>
            <a:spLocks noGrp="1"/>
          </p:cNvSpPr>
          <p:nvPr>
            <p:ph idx="1"/>
          </p:nvPr>
        </p:nvSpPr>
        <p:spPr/>
        <p:txBody>
          <a:bodyPr/>
          <a:lstStyle/>
          <a:p>
            <a:endParaRPr lang="en-US"/>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19200"/>
            <a:ext cx="8654143"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4"/>
          <p:cNvSpPr>
            <a:spLocks noChangeArrowheads="1"/>
          </p:cNvSpPr>
          <p:nvPr/>
        </p:nvSpPr>
        <p:spPr bwMode="auto">
          <a:xfrm>
            <a:off x="4963886" y="2630488"/>
            <a:ext cx="3512457" cy="1036637"/>
          </a:xfrm>
          <a:prstGeom prst="wedgeRoundRectCallout">
            <a:avLst>
              <a:gd name="adj1" fmla="val -5000"/>
              <a:gd name="adj2" fmla="val 143264"/>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dirty="0">
                <a:solidFill>
                  <a:srgbClr val="FFFF00"/>
                </a:solidFill>
              </a:rPr>
              <a:t>Multiple readers option allows you to set number of readers per node</a:t>
            </a:r>
          </a:p>
        </p:txBody>
      </p:sp>
    </p:spTree>
    <p:extLst>
      <p:ext uri="{BB962C8B-B14F-4D97-AF65-F5344CB8AC3E}">
        <p14:creationId xmlns:p14="http://schemas.microsoft.com/office/powerpoint/2010/main" val="19326989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Lesson </a:t>
            </a:r>
            <a:r>
              <a:rPr lang="en-US" dirty="0" smtClean="0"/>
              <a:t>Objectives</a:t>
            </a:r>
            <a:endParaRPr lang="en-US" dirty="0"/>
          </a:p>
        </p:txBody>
      </p:sp>
      <p:sp>
        <p:nvSpPr>
          <p:cNvPr id="5" name="Content Placeholder 4"/>
          <p:cNvSpPr>
            <a:spLocks noGrp="1"/>
          </p:cNvSpPr>
          <p:nvPr>
            <p:ph idx="1"/>
          </p:nvPr>
        </p:nvSpPr>
        <p:spPr/>
        <p:txBody>
          <a:bodyPr/>
          <a:lstStyle/>
          <a:p>
            <a:r>
              <a:rPr lang="en-US" dirty="0"/>
              <a:t>On completion of this lesson, you will be able to:</a:t>
            </a:r>
          </a:p>
          <a:p>
            <a:r>
              <a:rPr lang="en-US" dirty="0"/>
              <a:t>Type of Stages</a:t>
            </a:r>
          </a:p>
          <a:p>
            <a:r>
              <a:rPr lang="en-US" dirty="0"/>
              <a:t>Accessing Sequential Data</a:t>
            </a:r>
          </a:p>
          <a:p>
            <a:r>
              <a:rPr lang="en-US" dirty="0"/>
              <a:t>Reading and Writing NULL Values to a Sequential File</a:t>
            </a:r>
          </a:p>
          <a:p>
            <a:r>
              <a:rPr lang="en-US" dirty="0" err="1"/>
              <a:t>DataSet</a:t>
            </a:r>
            <a:r>
              <a:rPr lang="en-US" dirty="0"/>
              <a:t> Stage</a:t>
            </a:r>
          </a:p>
          <a:p>
            <a:r>
              <a:rPr lang="en-US" dirty="0"/>
              <a:t>Combining Data (</a:t>
            </a:r>
            <a:r>
              <a:rPr lang="en-US" dirty="0" err="1"/>
              <a:t>Lookup,Join,Merge,Funnel</a:t>
            </a:r>
            <a:r>
              <a:rPr lang="en-US" dirty="0"/>
              <a:t>)</a:t>
            </a:r>
          </a:p>
          <a:p>
            <a:r>
              <a:rPr lang="en-US" dirty="0"/>
              <a:t>Sorting, Aggregating Data And Remove Duplicates(</a:t>
            </a:r>
            <a:r>
              <a:rPr lang="en-US" dirty="0" err="1"/>
              <a:t>Sort,Aggregator,Remove</a:t>
            </a:r>
            <a:r>
              <a:rPr lang="en-US" dirty="0"/>
              <a:t> Duplicates)</a:t>
            </a:r>
          </a:p>
          <a:p>
            <a:r>
              <a:rPr lang="en-US" dirty="0"/>
              <a:t>Transforming Data</a:t>
            </a:r>
          </a:p>
          <a:p>
            <a:r>
              <a:rPr lang="en-US" dirty="0"/>
              <a:t>Connectors Stages (Oracle, DB2)</a:t>
            </a:r>
          </a:p>
          <a:p>
            <a:r>
              <a:rPr lang="en-US" dirty="0"/>
              <a:t>Building SQL to Write to a Table</a:t>
            </a:r>
          </a:p>
          <a:p>
            <a:r>
              <a:rPr lang="en-US" dirty="0"/>
              <a:t>Change Capture Stage</a:t>
            </a:r>
          </a:p>
          <a:p>
            <a:endParaRPr lang="en-US" dirty="0"/>
          </a:p>
          <a:p>
            <a:endParaRPr lang="en-US" dirty="0"/>
          </a:p>
        </p:txBody>
      </p:sp>
    </p:spTree>
    <p:extLst>
      <p:ext uri="{BB962C8B-B14F-4D97-AF65-F5344CB8AC3E}">
        <p14:creationId xmlns:p14="http://schemas.microsoft.com/office/powerpoint/2010/main" val="25763106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Sequential Stage As a Target</a:t>
            </a:r>
            <a:endParaRPr lang="en-US" dirty="0"/>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77925"/>
            <a:ext cx="8592457" cy="495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4"/>
          <p:cNvSpPr>
            <a:spLocks noChangeArrowheads="1"/>
          </p:cNvSpPr>
          <p:nvPr/>
        </p:nvSpPr>
        <p:spPr bwMode="auto">
          <a:xfrm>
            <a:off x="4572000" y="1676400"/>
            <a:ext cx="1535113" cy="600075"/>
          </a:xfrm>
          <a:prstGeom prst="wedgeRoundRectCallout">
            <a:avLst>
              <a:gd name="adj1" fmla="val -259824"/>
              <a:gd name="adj2" fmla="val -40213"/>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dirty="0">
                <a:solidFill>
                  <a:srgbClr val="FFFF00"/>
                </a:solidFill>
              </a:rPr>
              <a:t>Input Tab</a:t>
            </a:r>
          </a:p>
        </p:txBody>
      </p:sp>
      <p:sp>
        <p:nvSpPr>
          <p:cNvPr id="5" name="AutoShape 5"/>
          <p:cNvSpPr>
            <a:spLocks noChangeArrowheads="1"/>
          </p:cNvSpPr>
          <p:nvPr/>
        </p:nvSpPr>
        <p:spPr bwMode="auto">
          <a:xfrm>
            <a:off x="5715000" y="3657600"/>
            <a:ext cx="2593975" cy="615950"/>
          </a:xfrm>
          <a:prstGeom prst="wedgeRoundRectCallout">
            <a:avLst>
              <a:gd name="adj1" fmla="val -148472"/>
              <a:gd name="adj2" fmla="val -113403"/>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a:solidFill>
                  <a:srgbClr val="FFFF00"/>
                </a:solidFill>
              </a:rPr>
              <a:t>Append / Overwrite</a:t>
            </a:r>
          </a:p>
        </p:txBody>
      </p:sp>
    </p:spTree>
    <p:extLst>
      <p:ext uri="{BB962C8B-B14F-4D97-AF65-F5344CB8AC3E}">
        <p14:creationId xmlns:p14="http://schemas.microsoft.com/office/powerpoint/2010/main" val="20014005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Reject Link</a:t>
            </a:r>
            <a:endParaRPr lang="en-US" dirty="0"/>
          </a:p>
        </p:txBody>
      </p:sp>
      <p:sp>
        <p:nvSpPr>
          <p:cNvPr id="6" name="Content Placeholder 5"/>
          <p:cNvSpPr>
            <a:spLocks noGrp="1"/>
          </p:cNvSpPr>
          <p:nvPr>
            <p:ph idx="1"/>
          </p:nvPr>
        </p:nvSpPr>
        <p:spPr>
          <a:xfrm>
            <a:off x="298516" y="1494766"/>
            <a:ext cx="4505713" cy="4643751"/>
          </a:xfrm>
        </p:spPr>
        <p:txBody>
          <a:bodyPr/>
          <a:lstStyle/>
          <a:p>
            <a:r>
              <a:rPr lang="en-US" altLang="en-US" dirty="0"/>
              <a:t>Reject mode =</a:t>
            </a:r>
          </a:p>
          <a:p>
            <a:pPr lvl="1"/>
            <a:r>
              <a:rPr lang="en-US" altLang="en-US" dirty="0"/>
              <a:t>Continue: Continue reading records</a:t>
            </a:r>
          </a:p>
          <a:p>
            <a:pPr lvl="1"/>
            <a:r>
              <a:rPr lang="en-US" altLang="en-US" dirty="0"/>
              <a:t>Fail:  Abort job</a:t>
            </a:r>
          </a:p>
          <a:p>
            <a:pPr lvl="1"/>
            <a:r>
              <a:rPr lang="en-US" altLang="en-US" dirty="0"/>
              <a:t>Output:  Send down output link</a:t>
            </a:r>
          </a:p>
          <a:p>
            <a:r>
              <a:rPr lang="en-US" altLang="en-US" dirty="0"/>
              <a:t>In a source stage</a:t>
            </a:r>
          </a:p>
          <a:p>
            <a:pPr lvl="1"/>
            <a:r>
              <a:rPr lang="en-US" altLang="en-US" dirty="0"/>
              <a:t>All records not matching the metadata (column definitions) are rejected</a:t>
            </a:r>
          </a:p>
          <a:p>
            <a:r>
              <a:rPr lang="en-US" altLang="en-US" dirty="0"/>
              <a:t>In a target stage</a:t>
            </a:r>
          </a:p>
          <a:p>
            <a:pPr lvl="1"/>
            <a:r>
              <a:rPr lang="en-US" altLang="en-US" dirty="0"/>
              <a:t>All records that fail to be written for any reason</a:t>
            </a:r>
          </a:p>
          <a:p>
            <a:r>
              <a:rPr lang="en-US" altLang="en-US" dirty="0"/>
              <a:t>Rejected records consist of one column, </a:t>
            </a:r>
            <a:r>
              <a:rPr lang="en-US" altLang="en-US" dirty="0" err="1"/>
              <a:t>datatype</a:t>
            </a:r>
            <a:r>
              <a:rPr lang="en-US" altLang="en-US" dirty="0"/>
              <a:t> = raw </a:t>
            </a:r>
          </a:p>
          <a:p>
            <a:endParaRPr lang="en-US"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950" y="1486345"/>
            <a:ext cx="3932237"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5"/>
          <p:cNvSpPr>
            <a:spLocks noChangeArrowheads="1"/>
          </p:cNvSpPr>
          <p:nvPr/>
        </p:nvSpPr>
        <p:spPr bwMode="auto">
          <a:xfrm>
            <a:off x="6997700" y="5092919"/>
            <a:ext cx="1868487" cy="833437"/>
          </a:xfrm>
          <a:prstGeom prst="wedgeRoundRectCallout">
            <a:avLst>
              <a:gd name="adj1" fmla="val -50681"/>
              <a:gd name="adj2" fmla="val -183903"/>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dirty="0">
                <a:solidFill>
                  <a:srgbClr val="FFFF00"/>
                </a:solidFill>
              </a:rPr>
              <a:t>Reject mode property</a:t>
            </a:r>
            <a:r>
              <a:rPr lang="en-US" altLang="en-US" dirty="0"/>
              <a:t> </a:t>
            </a:r>
          </a:p>
        </p:txBody>
      </p:sp>
    </p:spTree>
    <p:extLst>
      <p:ext uri="{BB962C8B-B14F-4D97-AF65-F5344CB8AC3E}">
        <p14:creationId xmlns:p14="http://schemas.microsoft.com/office/powerpoint/2010/main" val="27426640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Reject Link</a:t>
            </a:r>
          </a:p>
        </p:txBody>
      </p:sp>
      <p:sp>
        <p:nvSpPr>
          <p:cNvPr id="4" name="Content Placeholder 3"/>
          <p:cNvSpPr>
            <a:spLocks noGrp="1"/>
          </p:cNvSpPr>
          <p:nvPr>
            <p:ph idx="1"/>
          </p:nvPr>
        </p:nvSpPr>
        <p:spPr/>
        <p:txBody>
          <a:bodyPr/>
          <a:lstStyle/>
          <a:p>
            <a:r>
              <a:rPr lang="en-US" altLang="en-US" dirty="0"/>
              <a:t>The sequential stage can have a single reject link. </a:t>
            </a:r>
          </a:p>
          <a:p>
            <a:r>
              <a:rPr lang="en-US" altLang="en-US" dirty="0"/>
              <a:t>This is typically used when you are writing to a file and provides a location where records that have failed to be written to a file for some reason can be sent. </a:t>
            </a:r>
          </a:p>
          <a:p>
            <a:r>
              <a:rPr lang="en-US" altLang="en-US" dirty="0"/>
              <a:t>When you are reading files, you can use a reject link as a destination for rows that do not match the expected column definitions.</a:t>
            </a:r>
            <a:br>
              <a:rPr lang="en-US" altLang="en-US" dirty="0"/>
            </a:br>
            <a:endParaRPr lang="en-US" altLang="en-US" dirty="0"/>
          </a:p>
          <a:p>
            <a:endParaRPr lang="en-US" dirty="0"/>
          </a:p>
        </p:txBody>
      </p:sp>
    </p:spTree>
    <p:extLst>
      <p:ext uri="{BB962C8B-B14F-4D97-AF65-F5344CB8AC3E}">
        <p14:creationId xmlns:p14="http://schemas.microsoft.com/office/powerpoint/2010/main" val="39514290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r>
              <a:rPr lang="en-US" sz="4000" dirty="0" smtClean="0"/>
              <a:t>Reading and Writing Null Values</a:t>
            </a:r>
            <a:endParaRPr lang="en-US" sz="4000"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135238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NULLs</a:t>
            </a:r>
          </a:p>
        </p:txBody>
      </p:sp>
      <p:sp>
        <p:nvSpPr>
          <p:cNvPr id="4" name="Content Placeholder 3"/>
          <p:cNvSpPr>
            <a:spLocks noGrp="1"/>
          </p:cNvSpPr>
          <p:nvPr>
            <p:ph idx="1"/>
          </p:nvPr>
        </p:nvSpPr>
        <p:spPr/>
        <p:txBody>
          <a:bodyPr/>
          <a:lstStyle/>
          <a:p>
            <a:r>
              <a:rPr lang="en-US" altLang="en-US" dirty="0"/>
              <a:t>Internally, NULL is represented by a special value outside the range of any existing, legitimate values</a:t>
            </a:r>
          </a:p>
          <a:p>
            <a:r>
              <a:rPr lang="en-US" altLang="en-US" dirty="0"/>
              <a:t>If NULL is written to a non-</a:t>
            </a:r>
            <a:r>
              <a:rPr lang="en-US" altLang="en-US" dirty="0" err="1"/>
              <a:t>nullable</a:t>
            </a:r>
            <a:r>
              <a:rPr lang="en-US" altLang="en-US" dirty="0"/>
              <a:t> column, the job will abort</a:t>
            </a:r>
          </a:p>
          <a:p>
            <a:r>
              <a:rPr lang="en-US" altLang="en-US" dirty="0"/>
              <a:t>Columns can be specified as </a:t>
            </a:r>
            <a:r>
              <a:rPr lang="en-US" altLang="en-US" dirty="0" err="1"/>
              <a:t>nullable</a:t>
            </a:r>
            <a:endParaRPr lang="en-US" altLang="en-US" dirty="0"/>
          </a:p>
          <a:p>
            <a:pPr lvl="1"/>
            <a:r>
              <a:rPr lang="en-US" altLang="en-US" dirty="0"/>
              <a:t>NULLs can be written to </a:t>
            </a:r>
            <a:r>
              <a:rPr lang="en-US" altLang="en-US" dirty="0" err="1"/>
              <a:t>nullable</a:t>
            </a:r>
            <a:r>
              <a:rPr lang="en-US" altLang="en-US" dirty="0"/>
              <a:t> columns</a:t>
            </a:r>
          </a:p>
          <a:p>
            <a:r>
              <a:rPr lang="en-US" altLang="en-US" dirty="0"/>
              <a:t>You must “handle” NULLs written to </a:t>
            </a:r>
            <a:r>
              <a:rPr lang="en-US" altLang="en-US" dirty="0" err="1"/>
              <a:t>nullable</a:t>
            </a:r>
            <a:r>
              <a:rPr lang="en-US" altLang="en-US" dirty="0"/>
              <a:t> columns in a Sequential File stage</a:t>
            </a:r>
          </a:p>
          <a:p>
            <a:pPr lvl="1"/>
            <a:r>
              <a:rPr lang="en-US" altLang="en-US" dirty="0"/>
              <a:t>You need to tell </a:t>
            </a:r>
            <a:r>
              <a:rPr lang="en-US" altLang="en-US" dirty="0" err="1"/>
              <a:t>DataStage</a:t>
            </a:r>
            <a:r>
              <a:rPr lang="en-US" altLang="en-US" dirty="0"/>
              <a:t> what value to write to the file</a:t>
            </a:r>
          </a:p>
          <a:p>
            <a:pPr lvl="1"/>
            <a:r>
              <a:rPr lang="en-US" altLang="en-US" dirty="0"/>
              <a:t>Unhandled rows are rejected</a:t>
            </a:r>
          </a:p>
          <a:p>
            <a:r>
              <a:rPr lang="en-US" altLang="en-US" dirty="0"/>
              <a:t>In a Sequential File source stage, you can specify values you want </a:t>
            </a:r>
            <a:r>
              <a:rPr lang="en-US" altLang="en-US" dirty="0" err="1"/>
              <a:t>DataStage</a:t>
            </a:r>
            <a:r>
              <a:rPr lang="en-US" altLang="en-US" dirty="0"/>
              <a:t> to convert to NULLs </a:t>
            </a:r>
          </a:p>
          <a:p>
            <a:endParaRPr lang="en-US" dirty="0"/>
          </a:p>
        </p:txBody>
      </p:sp>
    </p:spTree>
    <p:extLst>
      <p:ext uri="{BB962C8B-B14F-4D97-AF65-F5344CB8AC3E}">
        <p14:creationId xmlns:p14="http://schemas.microsoft.com/office/powerpoint/2010/main" val="22766072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Specifying a Value for NULL</a:t>
            </a:r>
            <a:endParaRPr lang="en-US" dirty="0"/>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490" y="1399721"/>
            <a:ext cx="7240587" cy="465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4"/>
          <p:cNvSpPr>
            <a:spLocks noChangeArrowheads="1"/>
          </p:cNvSpPr>
          <p:nvPr/>
        </p:nvSpPr>
        <p:spPr bwMode="auto">
          <a:xfrm>
            <a:off x="7208839" y="4021138"/>
            <a:ext cx="1746476" cy="833437"/>
          </a:xfrm>
          <a:prstGeom prst="wedgeRoundRectCallout">
            <a:avLst>
              <a:gd name="adj1" fmla="val -159277"/>
              <a:gd name="adj2" fmla="val 87931"/>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dirty="0">
                <a:solidFill>
                  <a:srgbClr val="FFFF00"/>
                </a:solidFill>
              </a:rPr>
              <a:t>Added property</a:t>
            </a:r>
          </a:p>
        </p:txBody>
      </p:sp>
      <p:sp>
        <p:nvSpPr>
          <p:cNvPr id="5" name="AutoShape 5"/>
          <p:cNvSpPr>
            <a:spLocks noChangeArrowheads="1"/>
          </p:cNvSpPr>
          <p:nvPr/>
        </p:nvSpPr>
        <p:spPr bwMode="auto">
          <a:xfrm>
            <a:off x="4160838" y="2625725"/>
            <a:ext cx="2217737" cy="833438"/>
          </a:xfrm>
          <a:prstGeom prst="wedgeRoundRectCallout">
            <a:avLst>
              <a:gd name="adj1" fmla="val -147495"/>
              <a:gd name="adj2" fmla="val -53236"/>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a:solidFill>
                  <a:srgbClr val="FFFF00"/>
                </a:solidFill>
              </a:rPr>
              <a:t>Nullable column</a:t>
            </a:r>
          </a:p>
        </p:txBody>
      </p:sp>
    </p:spTree>
    <p:extLst>
      <p:ext uri="{BB962C8B-B14F-4D97-AF65-F5344CB8AC3E}">
        <p14:creationId xmlns:p14="http://schemas.microsoft.com/office/powerpoint/2010/main" val="28407111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dirty="0"/>
              <a:t>Dataset </a:t>
            </a:r>
          </a:p>
        </p:txBody>
      </p:sp>
    </p:spTree>
    <p:extLst>
      <p:ext uri="{BB962C8B-B14F-4D97-AF65-F5344CB8AC3E}">
        <p14:creationId xmlns:p14="http://schemas.microsoft.com/office/powerpoint/2010/main" val="7893183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Set</a:t>
            </a:r>
            <a:endParaRPr lang="en-US" dirty="0"/>
          </a:p>
        </p:txBody>
      </p:sp>
      <p:sp>
        <p:nvSpPr>
          <p:cNvPr id="5" name="Content Placeholder 4"/>
          <p:cNvSpPr>
            <a:spLocks noGrp="1"/>
          </p:cNvSpPr>
          <p:nvPr>
            <p:ph idx="1"/>
          </p:nvPr>
        </p:nvSpPr>
        <p:spPr/>
        <p:txBody>
          <a:bodyPr/>
          <a:lstStyle/>
          <a:p>
            <a:r>
              <a:rPr lang="en-US" dirty="0" smtClean="0"/>
              <a:t>Binary data file</a:t>
            </a:r>
          </a:p>
          <a:p>
            <a:r>
              <a:rPr lang="en-US" dirty="0" smtClean="0"/>
              <a:t>Preserves partitioning</a:t>
            </a:r>
          </a:p>
          <a:p>
            <a:pPr lvl="1"/>
            <a:r>
              <a:rPr lang="en-US" dirty="0" smtClean="0"/>
              <a:t>Component dataset files are written to each partition</a:t>
            </a:r>
          </a:p>
          <a:p>
            <a:r>
              <a:rPr lang="en-US" dirty="0" smtClean="0"/>
              <a:t>Suffixed by  .ds</a:t>
            </a:r>
          </a:p>
          <a:p>
            <a:r>
              <a:rPr lang="en-US" dirty="0" smtClean="0"/>
              <a:t>Referred to by a header file</a:t>
            </a:r>
          </a:p>
          <a:p>
            <a:r>
              <a:rPr lang="en-US" dirty="0" smtClean="0"/>
              <a:t>Managed by Data Set Management utility from GUI (Manager, Designer, Director)</a:t>
            </a:r>
          </a:p>
          <a:p>
            <a:r>
              <a:rPr lang="en-US" dirty="0" smtClean="0"/>
              <a:t>Represents persistent data maintained in the internal format </a:t>
            </a:r>
          </a:p>
          <a:p>
            <a:r>
              <a:rPr lang="en-US" dirty="0" smtClean="0"/>
              <a:t>Key to good performance in set of linked jobs</a:t>
            </a:r>
          </a:p>
          <a:p>
            <a:pPr lvl="1"/>
            <a:r>
              <a:rPr lang="en-US" dirty="0" smtClean="0"/>
              <a:t>No import / export conversions are needed</a:t>
            </a:r>
          </a:p>
          <a:p>
            <a:pPr lvl="1"/>
            <a:r>
              <a:rPr lang="en-US" dirty="0" smtClean="0"/>
              <a:t>No repartitioning needed</a:t>
            </a:r>
          </a:p>
        </p:txBody>
      </p:sp>
    </p:spTree>
    <p:extLst>
      <p:ext uri="{BB962C8B-B14F-4D97-AF65-F5344CB8AC3E}">
        <p14:creationId xmlns:p14="http://schemas.microsoft.com/office/powerpoint/2010/main" val="17911684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Set</a:t>
            </a:r>
            <a:endParaRPr lang="en-US" dirty="0"/>
          </a:p>
        </p:txBody>
      </p:sp>
      <p:sp>
        <p:nvSpPr>
          <p:cNvPr id="5" name="Content Placeholder 4"/>
          <p:cNvSpPr>
            <a:spLocks noGrp="1"/>
          </p:cNvSpPr>
          <p:nvPr>
            <p:ph idx="1"/>
          </p:nvPr>
        </p:nvSpPr>
        <p:spPr/>
        <p:txBody>
          <a:bodyPr/>
          <a:lstStyle/>
          <a:p>
            <a:r>
              <a:rPr lang="en-US" dirty="0" smtClean="0"/>
              <a:t>Accessed using </a:t>
            </a:r>
            <a:r>
              <a:rPr lang="en-US" dirty="0" err="1" smtClean="0"/>
              <a:t>DataSet</a:t>
            </a:r>
            <a:r>
              <a:rPr lang="en-US" dirty="0" smtClean="0"/>
              <a:t> stage</a:t>
            </a:r>
          </a:p>
          <a:p>
            <a:r>
              <a:rPr lang="en-US" dirty="0" smtClean="0"/>
              <a:t>Implemented with two types of components:</a:t>
            </a:r>
          </a:p>
          <a:p>
            <a:pPr lvl="1"/>
            <a:r>
              <a:rPr lang="en-US" dirty="0" smtClean="0"/>
              <a:t>Descriptor file:</a:t>
            </a:r>
          </a:p>
          <a:p>
            <a:r>
              <a:rPr lang="en-US" dirty="0" smtClean="0"/>
              <a:t>contains metadata, data location, but NOT the data itself</a:t>
            </a:r>
          </a:p>
          <a:p>
            <a:pPr lvl="1"/>
            <a:r>
              <a:rPr lang="en-US" dirty="0" smtClean="0"/>
              <a:t>Data file(s)</a:t>
            </a:r>
          </a:p>
          <a:p>
            <a:pPr lvl="2"/>
            <a:r>
              <a:rPr lang="en-US" dirty="0" smtClean="0"/>
              <a:t>contain the data</a:t>
            </a:r>
          </a:p>
          <a:p>
            <a:pPr lvl="2"/>
            <a:r>
              <a:rPr lang="en-US" dirty="0" smtClean="0"/>
              <a:t>multiple files, one per partition (node) </a:t>
            </a:r>
          </a:p>
          <a:p>
            <a:endParaRPr lang="en-US" dirty="0" smtClean="0"/>
          </a:p>
          <a:p>
            <a:endParaRPr lang="en-US" dirty="0"/>
          </a:p>
        </p:txBody>
      </p:sp>
    </p:spTree>
    <p:extLst>
      <p:ext uri="{BB962C8B-B14F-4D97-AF65-F5344CB8AC3E}">
        <p14:creationId xmlns:p14="http://schemas.microsoft.com/office/powerpoint/2010/main" val="32214436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Job With </a:t>
            </a:r>
            <a:r>
              <a:rPr lang="en-US" dirty="0" err="1"/>
              <a:t>DataSet</a:t>
            </a:r>
            <a:r>
              <a:rPr lang="en-US" dirty="0"/>
              <a:t> </a:t>
            </a:r>
            <a:r>
              <a:rPr lang="en-US" dirty="0" smtClean="0"/>
              <a:t>Stage</a:t>
            </a:r>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570" y="1381635"/>
            <a:ext cx="7406640" cy="44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32247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dirty="0"/>
              <a:t>Types Of Stages</a:t>
            </a:r>
          </a:p>
        </p:txBody>
      </p:sp>
    </p:spTree>
    <p:extLst>
      <p:ext uri="{BB962C8B-B14F-4D97-AF65-F5344CB8AC3E}">
        <p14:creationId xmlns:p14="http://schemas.microsoft.com/office/powerpoint/2010/main" val="27255431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altLang="en-US" dirty="0"/>
              <a:t>The window is available (data sets management) from Designer and Director. </a:t>
            </a:r>
          </a:p>
          <a:p>
            <a:r>
              <a:rPr lang="en-US" altLang="en-US" dirty="0"/>
              <a:t>In Designer, click Tools&gt;Data Set Management to open this window.</a:t>
            </a:r>
          </a:p>
          <a:p>
            <a:endParaRPr lang="en-US" dirty="0"/>
          </a:p>
        </p:txBody>
      </p:sp>
      <p:sp>
        <p:nvSpPr>
          <p:cNvPr id="3" name="Title 2"/>
          <p:cNvSpPr>
            <a:spLocks noGrp="1"/>
          </p:cNvSpPr>
          <p:nvPr>
            <p:ph type="title"/>
          </p:nvPr>
        </p:nvSpPr>
        <p:spPr/>
        <p:txBody>
          <a:bodyPr/>
          <a:lstStyle/>
          <a:p>
            <a:r>
              <a:rPr lang="en-US" dirty="0"/>
              <a:t>Data Set Management </a:t>
            </a:r>
            <a:r>
              <a:rPr lang="en-US" dirty="0" smtClean="0"/>
              <a:t>Utility</a:t>
            </a:r>
            <a:endParaRPr 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458" y="2663371"/>
            <a:ext cx="7462838" cy="3287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73626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and Schema </a:t>
            </a:r>
            <a:r>
              <a:rPr lang="en-US" dirty="0" smtClean="0"/>
              <a:t>Displayed</a:t>
            </a:r>
            <a:endParaRPr lang="en-US" dirty="0"/>
          </a:p>
        </p:txBody>
      </p:sp>
      <p:sp>
        <p:nvSpPr>
          <p:cNvPr id="7171" name="Content Placeholder 12"/>
          <p:cNvSpPr>
            <a:spLocks/>
          </p:cNvSpPr>
          <p:nvPr/>
        </p:nvSpPr>
        <p:spPr bwMode="auto">
          <a:xfrm>
            <a:off x="319088" y="1233488"/>
            <a:ext cx="8226425" cy="502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7663" indent="-347663" algn="just">
              <a:spcBef>
                <a:spcPct val="20000"/>
              </a:spcBef>
              <a:buClr>
                <a:srgbClr val="00A1E4"/>
              </a:buClr>
              <a:buFont typeface="Wingdings" pitchFamily="2" charset="2"/>
              <a:buChar char="Ø"/>
            </a:pPr>
            <a:endParaRPr lang="en-US" sz="2000" b="1" dirty="0">
              <a:solidFill>
                <a:srgbClr val="000000"/>
              </a:solidFill>
              <a:latin typeface="Candara"/>
              <a:cs typeface="Arial" pitchFamily="34" charset="0"/>
            </a:endParaRP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88" y="1812925"/>
            <a:ext cx="4731883" cy="422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049" y="1654856"/>
            <a:ext cx="3630445" cy="2975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6"/>
          <p:cNvSpPr>
            <a:spLocks noChangeArrowheads="1"/>
          </p:cNvSpPr>
          <p:nvPr/>
        </p:nvSpPr>
        <p:spPr bwMode="auto">
          <a:xfrm>
            <a:off x="682172" y="953181"/>
            <a:ext cx="1798637" cy="701675"/>
          </a:xfrm>
          <a:prstGeom prst="wedgeRoundRectCallout">
            <a:avLst>
              <a:gd name="adj1" fmla="val 59708"/>
              <a:gd name="adj2" fmla="val 118102"/>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dirty="0">
                <a:solidFill>
                  <a:srgbClr val="FFFF00"/>
                </a:solidFill>
              </a:rPr>
              <a:t>Data viewer</a:t>
            </a:r>
          </a:p>
        </p:txBody>
      </p:sp>
      <p:sp>
        <p:nvSpPr>
          <p:cNvPr id="11" name="AutoShape 5"/>
          <p:cNvSpPr>
            <a:spLocks noChangeArrowheads="1"/>
          </p:cNvSpPr>
          <p:nvPr/>
        </p:nvSpPr>
        <p:spPr bwMode="auto">
          <a:xfrm>
            <a:off x="6465719" y="5283200"/>
            <a:ext cx="2524125" cy="977900"/>
          </a:xfrm>
          <a:prstGeom prst="wedgeRoundRectCallout">
            <a:avLst>
              <a:gd name="adj1" fmla="val -33773"/>
              <a:gd name="adj2" fmla="val -172889"/>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dirty="0">
                <a:solidFill>
                  <a:srgbClr val="FFFF00"/>
                </a:solidFill>
              </a:rPr>
              <a:t>Schema describing the format of the data</a:t>
            </a:r>
          </a:p>
        </p:txBody>
      </p:sp>
    </p:spTree>
    <p:extLst>
      <p:ext uri="{BB962C8B-B14F-4D97-AF65-F5344CB8AC3E}">
        <p14:creationId xmlns:p14="http://schemas.microsoft.com/office/powerpoint/2010/main" val="29773329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File Set </a:t>
            </a:r>
            <a:r>
              <a:rPr lang="en-US" dirty="0" smtClean="0"/>
              <a:t>Stage</a:t>
            </a:r>
            <a:endParaRPr lang="en-US" dirty="0"/>
          </a:p>
        </p:txBody>
      </p:sp>
      <p:sp>
        <p:nvSpPr>
          <p:cNvPr id="4" name="Content Placeholder 3"/>
          <p:cNvSpPr>
            <a:spLocks noGrp="1"/>
          </p:cNvSpPr>
          <p:nvPr>
            <p:ph idx="1"/>
          </p:nvPr>
        </p:nvSpPr>
        <p:spPr/>
        <p:txBody>
          <a:bodyPr/>
          <a:lstStyle/>
          <a:p>
            <a:r>
              <a:rPr lang="en-US" altLang="en-US" sz="2000" dirty="0"/>
              <a:t>Use to read and write to </a:t>
            </a:r>
            <a:r>
              <a:rPr lang="en-US" altLang="en-US" sz="2000" dirty="0" err="1"/>
              <a:t>filesets</a:t>
            </a:r>
            <a:endParaRPr lang="en-US" altLang="en-US" sz="2000" dirty="0"/>
          </a:p>
          <a:p>
            <a:r>
              <a:rPr lang="en-US" altLang="en-US" sz="2000" dirty="0"/>
              <a:t>Files suffixed by .fs</a:t>
            </a:r>
          </a:p>
          <a:p>
            <a:r>
              <a:rPr lang="en-US" altLang="en-US" sz="2000" dirty="0"/>
              <a:t>Files are similar to a dataset</a:t>
            </a:r>
          </a:p>
          <a:p>
            <a:pPr lvl="1">
              <a:buFont typeface="Arial" panose="020B0604020202020204" pitchFamily="34" charset="0"/>
              <a:buChar char="•"/>
            </a:pPr>
            <a:r>
              <a:rPr lang="en-US" altLang="en-US" dirty="0"/>
              <a:t>Partitioned</a:t>
            </a:r>
          </a:p>
          <a:p>
            <a:pPr lvl="1">
              <a:buFont typeface="Arial" panose="020B0604020202020204" pitchFamily="34" charset="0"/>
              <a:buChar char="•"/>
            </a:pPr>
            <a:r>
              <a:rPr lang="en-US" altLang="en-US" dirty="0"/>
              <a:t>Implemented with header file and data files</a:t>
            </a:r>
          </a:p>
          <a:p>
            <a:r>
              <a:rPr lang="en-US" altLang="en-US" sz="2000" dirty="0"/>
              <a:t>How </a:t>
            </a:r>
            <a:r>
              <a:rPr lang="en-US" altLang="en-US" sz="2000" dirty="0" err="1"/>
              <a:t>filesets</a:t>
            </a:r>
            <a:r>
              <a:rPr lang="en-US" altLang="en-US" sz="2000" dirty="0"/>
              <a:t> differ from datasets</a:t>
            </a:r>
          </a:p>
          <a:p>
            <a:pPr lvl="1">
              <a:buFont typeface="Arial" panose="020B0604020202020204" pitchFamily="34" charset="0"/>
              <a:buChar char="•"/>
            </a:pPr>
            <a:r>
              <a:rPr lang="en-US" altLang="en-US" dirty="0"/>
              <a:t>Data files are text files</a:t>
            </a:r>
          </a:p>
          <a:p>
            <a:pPr marL="914400" lvl="2" indent="0">
              <a:buNone/>
            </a:pPr>
            <a:r>
              <a:rPr lang="en-US" altLang="en-US" sz="1400" dirty="0"/>
              <a:t>Hence readable by external applications</a:t>
            </a:r>
          </a:p>
          <a:p>
            <a:pPr lvl="1">
              <a:buFont typeface="Arial" panose="020B0604020202020204" pitchFamily="34" charset="0"/>
              <a:buChar char="•"/>
            </a:pPr>
            <a:r>
              <a:rPr lang="en-US" altLang="en-US" dirty="0"/>
              <a:t>Datasets have a proprietary data format which may change in future </a:t>
            </a:r>
            <a:r>
              <a:rPr lang="en-US" altLang="en-US" dirty="0" err="1"/>
              <a:t>DataStage</a:t>
            </a:r>
            <a:r>
              <a:rPr lang="en-US" altLang="en-US" dirty="0"/>
              <a:t> versions </a:t>
            </a:r>
          </a:p>
          <a:p>
            <a:r>
              <a:rPr lang="en-US" altLang="en-US" sz="2000" dirty="0"/>
              <a:t>Number of raw data files depends on: the configuration file. </a:t>
            </a:r>
          </a:p>
          <a:p>
            <a:endParaRPr lang="en-US" dirty="0"/>
          </a:p>
        </p:txBody>
      </p:sp>
    </p:spTree>
    <p:extLst>
      <p:ext uri="{BB962C8B-B14F-4D97-AF65-F5344CB8AC3E}">
        <p14:creationId xmlns:p14="http://schemas.microsoft.com/office/powerpoint/2010/main" val="8367691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Q&amp;A </a:t>
            </a:r>
          </a:p>
        </p:txBody>
      </p:sp>
      <p:sp>
        <p:nvSpPr>
          <p:cNvPr id="7171" name="Content Placeholder 12"/>
          <p:cNvSpPr>
            <a:spLocks/>
          </p:cNvSpPr>
          <p:nvPr/>
        </p:nvSpPr>
        <p:spPr bwMode="auto">
          <a:xfrm>
            <a:off x="319088" y="1233488"/>
            <a:ext cx="8226425" cy="502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7663" indent="-347663" algn="just">
              <a:spcBef>
                <a:spcPct val="20000"/>
              </a:spcBef>
              <a:buClr>
                <a:srgbClr val="00A1E4"/>
              </a:buClr>
              <a:buFont typeface="Wingdings" pitchFamily="2" charset="2"/>
              <a:buChar char="Ø"/>
            </a:pPr>
            <a:endParaRPr lang="en-US" sz="2000" b="1" dirty="0">
              <a:solidFill>
                <a:srgbClr val="000000"/>
              </a:solidFill>
              <a:latin typeface="Candara"/>
              <a:cs typeface="Arial" pitchFamily="34" charset="0"/>
            </a:endParaRPr>
          </a:p>
        </p:txBody>
      </p:sp>
      <p:sp>
        <p:nvSpPr>
          <p:cNvPr id="4" name="Content Placeholder 3"/>
          <p:cNvSpPr>
            <a:spLocks noGrp="1"/>
          </p:cNvSpPr>
          <p:nvPr>
            <p:ph idx="1"/>
          </p:nvPr>
        </p:nvSpPr>
        <p:spPr/>
        <p:txBody>
          <a:bodyPr/>
          <a:lstStyle/>
          <a:p>
            <a:r>
              <a:rPr lang="en-US" dirty="0"/>
              <a:t>List three types of file data?</a:t>
            </a:r>
          </a:p>
          <a:p>
            <a:r>
              <a:rPr lang="en-US" dirty="0"/>
              <a:t>What makes datasets perform better than other types of files in parallel jobs?</a:t>
            </a:r>
          </a:p>
          <a:p>
            <a:r>
              <a:rPr lang="en-US" dirty="0"/>
              <a:t>What is the difference between a data set and a file set? ?</a:t>
            </a:r>
          </a:p>
          <a:p>
            <a:endParaRPr lang="en-US" dirty="0"/>
          </a:p>
        </p:txBody>
      </p:sp>
    </p:spTree>
    <p:extLst>
      <p:ext uri="{BB962C8B-B14F-4D97-AF65-F5344CB8AC3E}">
        <p14:creationId xmlns:p14="http://schemas.microsoft.com/office/powerpoint/2010/main" val="1160184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Q&amp;A</a:t>
            </a:r>
            <a:endParaRPr lang="en-US" dirty="0"/>
          </a:p>
        </p:txBody>
      </p:sp>
      <p:sp>
        <p:nvSpPr>
          <p:cNvPr id="4" name="Content Placeholder 3"/>
          <p:cNvSpPr>
            <a:spLocks noGrp="1"/>
          </p:cNvSpPr>
          <p:nvPr>
            <p:ph idx="1"/>
          </p:nvPr>
        </p:nvSpPr>
        <p:spPr/>
        <p:txBody>
          <a:bodyPr/>
          <a:lstStyle/>
          <a:p>
            <a:r>
              <a:rPr lang="en-US" dirty="0"/>
              <a:t>Sequential, dataset, complex flat files</a:t>
            </a:r>
          </a:p>
          <a:p>
            <a:r>
              <a:rPr lang="en-US" dirty="0"/>
              <a:t>They are partitioned and they store data in the native parallel format</a:t>
            </a:r>
          </a:p>
          <a:p>
            <a:r>
              <a:rPr lang="en-US" dirty="0"/>
              <a:t>Both are partitioned.  Data sets store data in a binary format not readable by user applications.  File sets are readable.</a:t>
            </a:r>
          </a:p>
          <a:p>
            <a:endParaRPr lang="en-US" dirty="0"/>
          </a:p>
        </p:txBody>
      </p:sp>
      <p:sp>
        <p:nvSpPr>
          <p:cNvPr id="7171" name="Content Placeholder 12"/>
          <p:cNvSpPr>
            <a:spLocks/>
          </p:cNvSpPr>
          <p:nvPr/>
        </p:nvSpPr>
        <p:spPr bwMode="auto">
          <a:xfrm>
            <a:off x="319088" y="1233488"/>
            <a:ext cx="8226425" cy="502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7663" indent="-347663" algn="just">
              <a:spcBef>
                <a:spcPct val="20000"/>
              </a:spcBef>
              <a:buClr>
                <a:srgbClr val="00A1E4"/>
              </a:buClr>
              <a:buFont typeface="Wingdings" pitchFamily="2" charset="2"/>
              <a:buChar char="Ø"/>
            </a:pPr>
            <a:endParaRPr lang="en-US" sz="2000" b="1" dirty="0">
              <a:solidFill>
                <a:srgbClr val="000000"/>
              </a:solidFill>
              <a:latin typeface="Candara"/>
              <a:cs typeface="Arial" pitchFamily="34" charset="0"/>
            </a:endParaRPr>
          </a:p>
        </p:txBody>
      </p:sp>
    </p:spTree>
    <p:extLst>
      <p:ext uri="{BB962C8B-B14F-4D97-AF65-F5344CB8AC3E}">
        <p14:creationId xmlns:p14="http://schemas.microsoft.com/office/powerpoint/2010/main" val="1480433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Dataset Stage </a:t>
            </a:r>
            <a:r>
              <a:rPr lang="en-US" dirty="0" smtClean="0"/>
              <a:t>summary</a:t>
            </a:r>
            <a:endParaRPr lang="en-US" dirty="0"/>
          </a:p>
        </p:txBody>
      </p:sp>
      <p:sp>
        <p:nvSpPr>
          <p:cNvPr id="4" name="Content Placeholder 3"/>
          <p:cNvSpPr>
            <a:spLocks noGrp="1"/>
          </p:cNvSpPr>
          <p:nvPr>
            <p:ph idx="1"/>
          </p:nvPr>
        </p:nvSpPr>
        <p:spPr/>
        <p:txBody>
          <a:bodyPr/>
          <a:lstStyle/>
          <a:p>
            <a:r>
              <a:rPr lang="en-US" dirty="0"/>
              <a:t>Having completed this unit, you should be able to:</a:t>
            </a:r>
          </a:p>
          <a:p>
            <a:r>
              <a:rPr lang="en-US" dirty="0"/>
              <a:t>Understand the stages for accessing different kinds of file data</a:t>
            </a:r>
          </a:p>
          <a:p>
            <a:r>
              <a:rPr lang="en-US" dirty="0"/>
              <a:t>Sequential File stage</a:t>
            </a:r>
          </a:p>
          <a:p>
            <a:r>
              <a:rPr lang="en-US" dirty="0"/>
              <a:t>Data Set stage</a:t>
            </a:r>
          </a:p>
          <a:p>
            <a:r>
              <a:rPr lang="en-US" dirty="0"/>
              <a:t>Create jobs that read from and write to sequential files</a:t>
            </a:r>
          </a:p>
          <a:p>
            <a:r>
              <a:rPr lang="en-US" dirty="0"/>
              <a:t>Create Reject links</a:t>
            </a:r>
          </a:p>
          <a:p>
            <a:r>
              <a:rPr lang="en-US" dirty="0"/>
              <a:t>Work with NULLs in sequential files</a:t>
            </a:r>
          </a:p>
          <a:p>
            <a:r>
              <a:rPr lang="en-US" dirty="0"/>
              <a:t>Read from multiple files using file patterns</a:t>
            </a:r>
          </a:p>
          <a:p>
            <a:r>
              <a:rPr lang="en-US" dirty="0"/>
              <a:t>Use multiple readers </a:t>
            </a:r>
          </a:p>
          <a:p>
            <a:endParaRPr lang="en-US" dirty="0"/>
          </a:p>
        </p:txBody>
      </p:sp>
      <p:sp>
        <p:nvSpPr>
          <p:cNvPr id="7171" name="Content Placeholder 12"/>
          <p:cNvSpPr>
            <a:spLocks/>
          </p:cNvSpPr>
          <p:nvPr/>
        </p:nvSpPr>
        <p:spPr bwMode="auto">
          <a:xfrm>
            <a:off x="319088" y="1233488"/>
            <a:ext cx="8226425" cy="502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20000"/>
              </a:spcBef>
              <a:buClr>
                <a:srgbClr val="00A1E4"/>
              </a:buClr>
            </a:pPr>
            <a:endParaRPr lang="en-US" sz="2000" b="1" dirty="0">
              <a:solidFill>
                <a:srgbClr val="000000"/>
              </a:solidFill>
              <a:latin typeface="Candara"/>
              <a:cs typeface="Arial" pitchFamily="34" charset="0"/>
            </a:endParaRPr>
          </a:p>
        </p:txBody>
      </p:sp>
    </p:spTree>
    <p:extLst>
      <p:ext uri="{BB962C8B-B14F-4D97-AF65-F5344CB8AC3E}">
        <p14:creationId xmlns:p14="http://schemas.microsoft.com/office/powerpoint/2010/main" val="9509042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sp>
        <p:nvSpPr>
          <p:cNvPr id="4" name="Title 3"/>
          <p:cNvSpPr>
            <a:spLocks noGrp="1"/>
          </p:cNvSpPr>
          <p:nvPr>
            <p:ph type="ctrTitle"/>
          </p:nvPr>
        </p:nvSpPr>
        <p:spPr/>
        <p:txBody>
          <a:bodyPr/>
          <a:lstStyle/>
          <a:p>
            <a:r>
              <a:rPr lang="en-US" dirty="0"/>
              <a:t>Combining Data</a:t>
            </a:r>
          </a:p>
        </p:txBody>
      </p:sp>
    </p:spTree>
    <p:extLst>
      <p:ext uri="{BB962C8B-B14F-4D97-AF65-F5344CB8AC3E}">
        <p14:creationId xmlns:p14="http://schemas.microsoft.com/office/powerpoint/2010/main" val="26473772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Unit </a:t>
            </a:r>
            <a:r>
              <a:rPr lang="en-US" dirty="0" smtClean="0"/>
              <a:t>objectives</a:t>
            </a:r>
            <a:endParaRPr lang="en-US" dirty="0"/>
          </a:p>
        </p:txBody>
      </p:sp>
      <p:sp>
        <p:nvSpPr>
          <p:cNvPr id="5" name="Content Placeholder 4"/>
          <p:cNvSpPr>
            <a:spLocks noGrp="1"/>
          </p:cNvSpPr>
          <p:nvPr>
            <p:ph idx="1"/>
          </p:nvPr>
        </p:nvSpPr>
        <p:spPr/>
        <p:txBody>
          <a:bodyPr/>
          <a:lstStyle/>
          <a:p>
            <a:r>
              <a:rPr lang="en-US" dirty="0"/>
              <a:t>After completing this unit, you should be able to:</a:t>
            </a:r>
          </a:p>
          <a:p>
            <a:r>
              <a:rPr lang="en-US" dirty="0"/>
              <a:t>Combine data using the Lookup stage</a:t>
            </a:r>
          </a:p>
          <a:p>
            <a:r>
              <a:rPr lang="en-US" dirty="0"/>
              <a:t>Combine data using Merge stage</a:t>
            </a:r>
          </a:p>
          <a:p>
            <a:r>
              <a:rPr lang="en-US" dirty="0"/>
              <a:t>Combine data using the Join stage</a:t>
            </a:r>
          </a:p>
          <a:p>
            <a:r>
              <a:rPr lang="en-US" dirty="0"/>
              <a:t>Combine data using the Funnel stage </a:t>
            </a:r>
          </a:p>
          <a:p>
            <a:endParaRPr lang="en-US" dirty="0"/>
          </a:p>
        </p:txBody>
      </p:sp>
      <p:sp>
        <p:nvSpPr>
          <p:cNvPr id="7171" name="Content Placeholder 12"/>
          <p:cNvSpPr>
            <a:spLocks/>
          </p:cNvSpPr>
          <p:nvPr/>
        </p:nvSpPr>
        <p:spPr bwMode="auto">
          <a:xfrm>
            <a:off x="319088" y="1233488"/>
            <a:ext cx="8226425" cy="502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20000"/>
              </a:spcBef>
              <a:buClr>
                <a:srgbClr val="00A1E4"/>
              </a:buClr>
            </a:pPr>
            <a:endParaRPr lang="en-US" sz="2000" b="1" dirty="0">
              <a:solidFill>
                <a:srgbClr val="000000"/>
              </a:solidFill>
              <a:latin typeface="Candara"/>
              <a:cs typeface="Arial" pitchFamily="34" charset="0"/>
            </a:endParaRPr>
          </a:p>
        </p:txBody>
      </p:sp>
    </p:spTree>
    <p:extLst>
      <p:ext uri="{BB962C8B-B14F-4D97-AF65-F5344CB8AC3E}">
        <p14:creationId xmlns:p14="http://schemas.microsoft.com/office/powerpoint/2010/main" val="28035382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Combining Data</a:t>
            </a:r>
            <a:endParaRPr lang="en-US" dirty="0" smtClean="0"/>
          </a:p>
        </p:txBody>
      </p:sp>
      <p:sp>
        <p:nvSpPr>
          <p:cNvPr id="2" name="Content Placeholder 1"/>
          <p:cNvSpPr>
            <a:spLocks noGrp="1"/>
          </p:cNvSpPr>
          <p:nvPr>
            <p:ph idx="1"/>
          </p:nvPr>
        </p:nvSpPr>
        <p:spPr/>
        <p:txBody>
          <a:bodyPr/>
          <a:lstStyle/>
          <a:p>
            <a:pPr>
              <a:buFont typeface="Webdings" pitchFamily="18" charset="2"/>
              <a:buNone/>
            </a:pPr>
            <a:r>
              <a:rPr lang="en-US" altLang="en-US" sz="2000" dirty="0"/>
              <a:t>Ways to combine data:</a:t>
            </a:r>
          </a:p>
          <a:p>
            <a:r>
              <a:rPr lang="en-US" altLang="en-US" sz="2000" dirty="0"/>
              <a:t>Horizontally:</a:t>
            </a:r>
          </a:p>
          <a:p>
            <a:pPr lvl="1">
              <a:buFont typeface="Arial" panose="020B0604020202020204" pitchFamily="34" charset="0"/>
              <a:buChar char="•"/>
            </a:pPr>
            <a:r>
              <a:rPr lang="en-US" altLang="en-US" dirty="0"/>
              <a:t>Multiple input links</a:t>
            </a:r>
          </a:p>
          <a:p>
            <a:pPr lvl="1">
              <a:buFont typeface="Arial" panose="020B0604020202020204" pitchFamily="34" charset="0"/>
              <a:buChar char="•"/>
            </a:pPr>
            <a:r>
              <a:rPr lang="en-US" altLang="en-US" dirty="0"/>
              <a:t>One output link made of columns from different input links.</a:t>
            </a:r>
          </a:p>
          <a:p>
            <a:pPr lvl="1">
              <a:buFont typeface="Arial" panose="020B0604020202020204" pitchFamily="34" charset="0"/>
              <a:buChar char="•"/>
            </a:pPr>
            <a:r>
              <a:rPr lang="en-US" altLang="en-US" dirty="0"/>
              <a:t>Joins</a:t>
            </a:r>
          </a:p>
          <a:p>
            <a:pPr lvl="1">
              <a:buFont typeface="Arial" panose="020B0604020202020204" pitchFamily="34" charset="0"/>
              <a:buChar char="•"/>
            </a:pPr>
            <a:r>
              <a:rPr lang="en-US" altLang="en-US" dirty="0"/>
              <a:t>Lookup</a:t>
            </a:r>
          </a:p>
          <a:p>
            <a:pPr lvl="1">
              <a:buFont typeface="Arial" panose="020B0604020202020204" pitchFamily="34" charset="0"/>
              <a:buChar char="•"/>
            </a:pPr>
            <a:r>
              <a:rPr lang="en-US" altLang="en-US" dirty="0"/>
              <a:t>Merge</a:t>
            </a:r>
          </a:p>
          <a:p>
            <a:r>
              <a:rPr lang="en-US" altLang="en-US" sz="2000" dirty="0"/>
              <a:t>Vertically:</a:t>
            </a:r>
          </a:p>
          <a:p>
            <a:pPr lvl="1">
              <a:buFont typeface="Arial" panose="020B0604020202020204" pitchFamily="34" charset="0"/>
              <a:buChar char="•"/>
            </a:pPr>
            <a:r>
              <a:rPr lang="en-US" altLang="en-US" dirty="0"/>
              <a:t>One input link, one output link combining groups of related records into a single record</a:t>
            </a:r>
          </a:p>
          <a:p>
            <a:pPr lvl="1">
              <a:buFont typeface="Arial" panose="020B0604020202020204" pitchFamily="34" charset="0"/>
              <a:buChar char="•"/>
            </a:pPr>
            <a:r>
              <a:rPr lang="en-US" altLang="en-US" dirty="0"/>
              <a:t>Aggregator</a:t>
            </a:r>
          </a:p>
          <a:p>
            <a:pPr lvl="1">
              <a:buFont typeface="Arial" panose="020B0604020202020204" pitchFamily="34" charset="0"/>
              <a:buChar char="•"/>
            </a:pPr>
            <a:r>
              <a:rPr lang="en-US" altLang="en-US" dirty="0"/>
              <a:t>Remove Duplicates</a:t>
            </a:r>
          </a:p>
          <a:p>
            <a:r>
              <a:rPr lang="en-US" altLang="en-US" sz="2000" dirty="0"/>
              <a:t>Funneling:  Multiple input streams funneled into a single output stream</a:t>
            </a:r>
          </a:p>
          <a:p>
            <a:pPr lvl="1">
              <a:buFont typeface="Arial" panose="020B0604020202020204" pitchFamily="34" charset="0"/>
              <a:buChar char="•"/>
            </a:pPr>
            <a:r>
              <a:rPr lang="en-US" altLang="en-US" dirty="0"/>
              <a:t>Funnel stage </a:t>
            </a:r>
          </a:p>
          <a:p>
            <a:endParaRPr lang="en-US" dirty="0"/>
          </a:p>
        </p:txBody>
      </p:sp>
    </p:spTree>
    <p:extLst>
      <p:ext uri="{BB962C8B-B14F-4D97-AF65-F5344CB8AC3E}">
        <p14:creationId xmlns:p14="http://schemas.microsoft.com/office/powerpoint/2010/main" val="33909218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Lookup, Merge, Join Stages</a:t>
            </a:r>
            <a:endParaRPr lang="en-US" dirty="0" smtClean="0"/>
          </a:p>
        </p:txBody>
      </p:sp>
      <p:sp>
        <p:nvSpPr>
          <p:cNvPr id="2" name="Content Placeholder 1"/>
          <p:cNvSpPr>
            <a:spLocks noGrp="1"/>
          </p:cNvSpPr>
          <p:nvPr>
            <p:ph idx="1"/>
          </p:nvPr>
        </p:nvSpPr>
        <p:spPr/>
        <p:txBody>
          <a:bodyPr/>
          <a:lstStyle/>
          <a:p>
            <a:r>
              <a:rPr lang="en-US" altLang="en-US" sz="2000" dirty="0"/>
              <a:t>These stages combine two or more input links</a:t>
            </a:r>
          </a:p>
          <a:p>
            <a:pPr lvl="1">
              <a:buFont typeface="Arial" panose="020B0604020202020204" pitchFamily="34" charset="0"/>
              <a:buChar char="•"/>
            </a:pPr>
            <a:r>
              <a:rPr lang="en-US" altLang="en-US" dirty="0"/>
              <a:t>Data is combined by designated "key" column(s)</a:t>
            </a:r>
          </a:p>
          <a:p>
            <a:r>
              <a:rPr lang="en-US" altLang="en-US" sz="2000" dirty="0"/>
              <a:t>These stages differ mainly in:</a:t>
            </a:r>
          </a:p>
          <a:p>
            <a:pPr lvl="1">
              <a:buFont typeface="Arial" panose="020B0604020202020204" pitchFamily="34" charset="0"/>
              <a:buChar char="•"/>
            </a:pPr>
            <a:r>
              <a:rPr lang="en-US" altLang="en-US" dirty="0"/>
              <a:t>Memory usage</a:t>
            </a:r>
          </a:p>
          <a:p>
            <a:pPr lvl="1">
              <a:buFont typeface="Arial" panose="020B0604020202020204" pitchFamily="34" charset="0"/>
              <a:buChar char="•"/>
            </a:pPr>
            <a:r>
              <a:rPr lang="en-US" altLang="en-US" dirty="0"/>
              <a:t>Treatment of rows with unmatched key values</a:t>
            </a:r>
          </a:p>
          <a:p>
            <a:pPr lvl="1">
              <a:buFont typeface="Arial" panose="020B0604020202020204" pitchFamily="34" charset="0"/>
              <a:buChar char="•"/>
            </a:pPr>
            <a:r>
              <a:rPr lang="en-US" altLang="en-US" dirty="0"/>
              <a:t>Input requirements (sorted, de-duplicated) </a:t>
            </a:r>
          </a:p>
          <a:p>
            <a:endParaRPr lang="en-US" dirty="0"/>
          </a:p>
        </p:txBody>
      </p:sp>
    </p:spTree>
    <p:extLst>
      <p:ext uri="{BB962C8B-B14F-4D97-AF65-F5344CB8AC3E}">
        <p14:creationId xmlns:p14="http://schemas.microsoft.com/office/powerpoint/2010/main" val="23935649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Elements of Parallel Jobs</a:t>
            </a:r>
          </a:p>
        </p:txBody>
      </p:sp>
      <p:sp>
        <p:nvSpPr>
          <p:cNvPr id="3" name="Content Placeholder 2"/>
          <p:cNvSpPr>
            <a:spLocks noGrp="1"/>
          </p:cNvSpPr>
          <p:nvPr>
            <p:ph idx="1"/>
          </p:nvPr>
        </p:nvSpPr>
        <p:spPr/>
        <p:txBody>
          <a:bodyPr/>
          <a:lstStyle/>
          <a:p>
            <a:r>
              <a:rPr lang="en-US" altLang="en-US" dirty="0"/>
              <a:t>Stages</a:t>
            </a:r>
          </a:p>
          <a:p>
            <a:pPr lvl="1"/>
            <a:r>
              <a:rPr lang="en-US" altLang="en-US" dirty="0"/>
              <a:t>Implemented as OSH operators (pre-built components)</a:t>
            </a:r>
          </a:p>
          <a:p>
            <a:pPr lvl="1"/>
            <a:r>
              <a:rPr lang="en-US" altLang="en-US" u="sng" dirty="0"/>
              <a:t>Passive stages </a:t>
            </a:r>
            <a:r>
              <a:rPr lang="en-US" altLang="en-US" dirty="0"/>
              <a:t>(E and L of ETL)</a:t>
            </a:r>
          </a:p>
          <a:p>
            <a:pPr lvl="2"/>
            <a:r>
              <a:rPr lang="en-US" altLang="en-US" dirty="0"/>
              <a:t>Read data</a:t>
            </a:r>
          </a:p>
          <a:p>
            <a:pPr lvl="2"/>
            <a:r>
              <a:rPr lang="en-US" altLang="en-US" dirty="0"/>
              <a:t>Write data</a:t>
            </a:r>
          </a:p>
          <a:p>
            <a:pPr lvl="2"/>
            <a:r>
              <a:rPr lang="en-US" altLang="en-US" dirty="0"/>
              <a:t>•E.g., Sequential File, DB2, Oracle, Peek stages</a:t>
            </a:r>
          </a:p>
          <a:p>
            <a:pPr lvl="1"/>
            <a:r>
              <a:rPr lang="en-US" altLang="en-US" u="sng" dirty="0"/>
              <a:t>Processor (active) stages </a:t>
            </a:r>
            <a:r>
              <a:rPr lang="en-US" altLang="en-US" dirty="0"/>
              <a:t>(T of ETL)</a:t>
            </a:r>
          </a:p>
          <a:p>
            <a:pPr lvl="2"/>
            <a:r>
              <a:rPr lang="en-US" altLang="en-US" dirty="0"/>
              <a:t>Transform data</a:t>
            </a:r>
          </a:p>
          <a:p>
            <a:pPr lvl="2"/>
            <a:r>
              <a:rPr lang="en-US" altLang="en-US" dirty="0"/>
              <a:t>Filter data</a:t>
            </a:r>
          </a:p>
          <a:p>
            <a:pPr lvl="2"/>
            <a:r>
              <a:rPr lang="en-US" altLang="en-US" dirty="0"/>
              <a:t>Aggregate data</a:t>
            </a:r>
          </a:p>
          <a:p>
            <a:pPr lvl="2"/>
            <a:r>
              <a:rPr lang="en-US" altLang="en-US" dirty="0"/>
              <a:t>Generate data</a:t>
            </a:r>
          </a:p>
          <a:p>
            <a:pPr lvl="2"/>
            <a:r>
              <a:rPr lang="en-US" altLang="en-US" dirty="0"/>
              <a:t>Split / Merge data</a:t>
            </a:r>
          </a:p>
          <a:p>
            <a:pPr lvl="2"/>
            <a:r>
              <a:rPr lang="en-US" altLang="en-US" dirty="0"/>
              <a:t>E.g., Transformer, Aggregator, Join, Sort stages</a:t>
            </a:r>
          </a:p>
          <a:p>
            <a:r>
              <a:rPr lang="en-US" altLang="en-US" dirty="0"/>
              <a:t>Links</a:t>
            </a:r>
          </a:p>
          <a:p>
            <a:pPr lvl="1"/>
            <a:r>
              <a:rPr lang="en-US" altLang="en-US" dirty="0"/>
              <a:t>“Pipes” through which the data moves from stage to stage </a:t>
            </a:r>
          </a:p>
          <a:p>
            <a:endParaRPr lang="en-US" dirty="0"/>
          </a:p>
        </p:txBody>
      </p:sp>
    </p:spTree>
    <p:extLst>
      <p:ext uri="{BB962C8B-B14F-4D97-AF65-F5344CB8AC3E}">
        <p14:creationId xmlns:p14="http://schemas.microsoft.com/office/powerpoint/2010/main" val="10892017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Not all Links are Created Equal</a:t>
            </a:r>
            <a:endParaRPr lang="en-US" dirty="0" smtClean="0"/>
          </a:p>
        </p:txBody>
      </p:sp>
      <p:sp>
        <p:nvSpPr>
          <p:cNvPr id="4" name="Content Placeholder 3"/>
          <p:cNvSpPr>
            <a:spLocks noGrp="1"/>
          </p:cNvSpPr>
          <p:nvPr>
            <p:ph idx="1"/>
          </p:nvPr>
        </p:nvSpPr>
        <p:spPr/>
        <p:txBody>
          <a:bodyPr/>
          <a:lstStyle/>
          <a:p>
            <a:r>
              <a:rPr lang="en-US" dirty="0" err="1"/>
              <a:t>DataStage</a:t>
            </a:r>
            <a:r>
              <a:rPr lang="en-US" dirty="0"/>
              <a:t> distinguishes between:</a:t>
            </a:r>
          </a:p>
          <a:p>
            <a:pPr lvl="1"/>
            <a:r>
              <a:rPr lang="en-US" dirty="0"/>
              <a:t>- The Primary input:   (Framework port 0)</a:t>
            </a:r>
          </a:p>
          <a:p>
            <a:pPr lvl="1"/>
            <a:r>
              <a:rPr lang="en-US" dirty="0"/>
              <a:t>- Secondary inputs: in some cases "Reference" (other Framework ports)</a:t>
            </a:r>
          </a:p>
          <a:p>
            <a:r>
              <a:rPr lang="en-US" dirty="0"/>
              <a:t>Conventions:</a:t>
            </a:r>
          </a:p>
          <a:p>
            <a:endParaRPr lang="en-US" dirty="0"/>
          </a:p>
          <a:p>
            <a:endParaRPr lang="en-US" dirty="0" smtClean="0"/>
          </a:p>
          <a:p>
            <a:endParaRPr lang="en-US" dirty="0"/>
          </a:p>
          <a:p>
            <a:endParaRPr lang="en-US" dirty="0" smtClean="0"/>
          </a:p>
          <a:p>
            <a:r>
              <a:rPr lang="en-US" dirty="0" smtClean="0"/>
              <a:t>Tip</a:t>
            </a:r>
            <a:r>
              <a:rPr lang="en-US" dirty="0"/>
              <a:t>: Check “Link Ordering" tab to make sure intended Primary is listed first</a:t>
            </a:r>
          </a:p>
          <a:p>
            <a:endParaRPr lang="en-US" dirty="0"/>
          </a:p>
          <a:p>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903395505"/>
              </p:ext>
            </p:extLst>
          </p:nvPr>
        </p:nvGraphicFramePr>
        <p:xfrm>
          <a:off x="295502" y="3047097"/>
          <a:ext cx="8848498" cy="1101725"/>
        </p:xfrm>
        <a:graphic>
          <a:graphicData uri="http://schemas.openxmlformats.org/presentationml/2006/ole">
            <mc:AlternateContent xmlns:mc="http://schemas.openxmlformats.org/markup-compatibility/2006">
              <mc:Choice xmlns:v="urn:schemas-microsoft-com:vml" Requires="v">
                <p:oleObj spid="_x0000_s12325" name="Worksheet" r:id="rId5" imgW="6086475" imgH="771347" progId="Excel.Sheet.8">
                  <p:embed/>
                </p:oleObj>
              </mc:Choice>
              <mc:Fallback>
                <p:oleObj name="Worksheet" r:id="rId5" imgW="6086475" imgH="771347"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502" y="3047097"/>
                        <a:ext cx="8848498" cy="11017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140406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sp>
        <p:nvSpPr>
          <p:cNvPr id="4" name="Title 3"/>
          <p:cNvSpPr>
            <a:spLocks noGrp="1"/>
          </p:cNvSpPr>
          <p:nvPr>
            <p:ph type="ctrTitle"/>
          </p:nvPr>
        </p:nvSpPr>
        <p:spPr/>
        <p:txBody>
          <a:bodyPr/>
          <a:lstStyle/>
          <a:p>
            <a:r>
              <a:rPr lang="en-US" dirty="0"/>
              <a:t>Lookup Stage</a:t>
            </a:r>
          </a:p>
        </p:txBody>
      </p:sp>
    </p:spTree>
    <p:extLst>
      <p:ext uri="{BB962C8B-B14F-4D97-AF65-F5344CB8AC3E}">
        <p14:creationId xmlns:p14="http://schemas.microsoft.com/office/powerpoint/2010/main" val="29042051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Lookup Features</a:t>
            </a:r>
            <a:endParaRPr lang="en-US" dirty="0" smtClean="0"/>
          </a:p>
        </p:txBody>
      </p:sp>
      <p:sp>
        <p:nvSpPr>
          <p:cNvPr id="2" name="Content Placeholder 1"/>
          <p:cNvSpPr>
            <a:spLocks noGrp="1"/>
          </p:cNvSpPr>
          <p:nvPr>
            <p:ph idx="1"/>
          </p:nvPr>
        </p:nvSpPr>
        <p:spPr/>
        <p:txBody>
          <a:bodyPr/>
          <a:lstStyle/>
          <a:p>
            <a:r>
              <a:rPr lang="en-US" altLang="en-US" sz="2000" dirty="0"/>
              <a:t>One stream input link (source link)</a:t>
            </a:r>
          </a:p>
          <a:p>
            <a:r>
              <a:rPr lang="en-US" altLang="en-US" sz="2000" dirty="0"/>
              <a:t>Multiple reference links</a:t>
            </a:r>
          </a:p>
          <a:p>
            <a:r>
              <a:rPr lang="en-US" altLang="en-US" sz="2000" dirty="0"/>
              <a:t>One output link</a:t>
            </a:r>
          </a:p>
          <a:p>
            <a:r>
              <a:rPr lang="en-US" altLang="en-US" sz="2000" dirty="0"/>
              <a:t>Lookup failure options</a:t>
            </a:r>
          </a:p>
          <a:p>
            <a:pPr lvl="1"/>
            <a:r>
              <a:rPr lang="en-US" altLang="en-US" dirty="0"/>
              <a:t>–Continue, Drop, Fail, Reject</a:t>
            </a:r>
          </a:p>
          <a:p>
            <a:r>
              <a:rPr lang="en-US" altLang="en-US" sz="2000" dirty="0"/>
              <a:t>Reject link</a:t>
            </a:r>
          </a:p>
          <a:p>
            <a:pPr lvl="1"/>
            <a:r>
              <a:rPr lang="en-US" altLang="en-US" dirty="0"/>
              <a:t>Only available with Reject lookup failure option</a:t>
            </a:r>
          </a:p>
          <a:p>
            <a:r>
              <a:rPr lang="en-US" altLang="en-US" sz="2000" dirty="0"/>
              <a:t>Can return multiple matching rows</a:t>
            </a:r>
          </a:p>
          <a:p>
            <a:r>
              <a:rPr lang="en-US" altLang="en-US" sz="2000" dirty="0"/>
              <a:t>Hash file is built in memory from the lookup files</a:t>
            </a:r>
          </a:p>
          <a:p>
            <a:pPr lvl="1"/>
            <a:r>
              <a:rPr lang="en-US" altLang="en-US" dirty="0"/>
              <a:t>Indexed by key</a:t>
            </a:r>
          </a:p>
          <a:p>
            <a:pPr lvl="1"/>
            <a:r>
              <a:rPr lang="en-US" altLang="en-US" dirty="0"/>
              <a:t>Should be small enough to fit into physical memory </a:t>
            </a:r>
          </a:p>
          <a:p>
            <a:endParaRPr lang="en-US" dirty="0"/>
          </a:p>
        </p:txBody>
      </p:sp>
    </p:spTree>
    <p:extLst>
      <p:ext uri="{BB962C8B-B14F-4D97-AF65-F5344CB8AC3E}">
        <p14:creationId xmlns:p14="http://schemas.microsoft.com/office/powerpoint/2010/main" val="27814254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Lookup Types</a:t>
            </a:r>
            <a:endParaRPr lang="en-US" dirty="0" smtClean="0"/>
          </a:p>
        </p:txBody>
      </p:sp>
      <p:sp>
        <p:nvSpPr>
          <p:cNvPr id="2" name="Content Placeholder 1"/>
          <p:cNvSpPr>
            <a:spLocks noGrp="1"/>
          </p:cNvSpPr>
          <p:nvPr>
            <p:ph idx="1"/>
          </p:nvPr>
        </p:nvSpPr>
        <p:spPr/>
        <p:txBody>
          <a:bodyPr/>
          <a:lstStyle/>
          <a:p>
            <a:r>
              <a:rPr lang="en-US" altLang="en-US" sz="2000" dirty="0"/>
              <a:t>Equality match</a:t>
            </a:r>
          </a:p>
          <a:p>
            <a:pPr lvl="1"/>
            <a:r>
              <a:rPr lang="en-US" altLang="en-US" dirty="0"/>
              <a:t>Match exactly values in the lookup key column of the reference link to selected values in the source row</a:t>
            </a:r>
          </a:p>
          <a:p>
            <a:pPr lvl="1"/>
            <a:r>
              <a:rPr lang="en-US" altLang="en-US" dirty="0"/>
              <a:t>Return row or rows (if multiple matches are to be returned) that match</a:t>
            </a:r>
          </a:p>
          <a:p>
            <a:r>
              <a:rPr lang="en-US" altLang="en-US" sz="2000" dirty="0" err="1"/>
              <a:t>Caseless</a:t>
            </a:r>
            <a:r>
              <a:rPr lang="en-US" altLang="en-US" sz="2000" dirty="0"/>
              <a:t> match</a:t>
            </a:r>
          </a:p>
          <a:p>
            <a:pPr lvl="1"/>
            <a:r>
              <a:rPr lang="en-US" altLang="en-US" dirty="0"/>
              <a:t>Like an equality match except that it’s </a:t>
            </a:r>
            <a:r>
              <a:rPr lang="en-US" altLang="en-US" dirty="0" err="1"/>
              <a:t>caseless</a:t>
            </a:r>
            <a:endParaRPr lang="en-US" altLang="en-US" dirty="0"/>
          </a:p>
          <a:p>
            <a:pPr lvl="2"/>
            <a:r>
              <a:rPr lang="en-US" altLang="en-US" sz="1400" dirty="0"/>
              <a:t>E.g., “</a:t>
            </a:r>
            <a:r>
              <a:rPr lang="en-US" altLang="en-US" sz="1400" dirty="0" err="1"/>
              <a:t>abc</a:t>
            </a:r>
            <a:r>
              <a:rPr lang="en-US" altLang="en-US" sz="1400" dirty="0"/>
              <a:t>” matches “</a:t>
            </a:r>
            <a:r>
              <a:rPr lang="en-US" altLang="en-US" sz="1400" dirty="0" err="1"/>
              <a:t>AbC</a:t>
            </a:r>
            <a:r>
              <a:rPr lang="en-US" altLang="en-US" sz="1400" dirty="0"/>
              <a:t>”</a:t>
            </a:r>
          </a:p>
          <a:p>
            <a:r>
              <a:rPr lang="en-US" altLang="en-US" sz="2000" dirty="0"/>
              <a:t>Range on the reference link</a:t>
            </a:r>
          </a:p>
          <a:p>
            <a:pPr lvl="1"/>
            <a:r>
              <a:rPr lang="en-US" altLang="en-US" dirty="0"/>
              <a:t>Two columns on the reference link define the range</a:t>
            </a:r>
          </a:p>
          <a:p>
            <a:pPr lvl="1"/>
            <a:r>
              <a:rPr lang="en-US" altLang="en-US" dirty="0"/>
              <a:t>A match occurs when a selected value in the source row is within the range</a:t>
            </a:r>
          </a:p>
          <a:p>
            <a:r>
              <a:rPr lang="en-US" altLang="en-US" sz="2000" dirty="0"/>
              <a:t>Range on the source link</a:t>
            </a:r>
          </a:p>
          <a:p>
            <a:pPr lvl="1"/>
            <a:r>
              <a:rPr lang="en-US" altLang="en-US" dirty="0"/>
              <a:t>Two columns on the source link define the range</a:t>
            </a:r>
          </a:p>
          <a:p>
            <a:pPr lvl="1"/>
            <a:r>
              <a:rPr lang="en-US" altLang="en-US" dirty="0"/>
              <a:t>A match occurs when a selected value in the reference link is within the range </a:t>
            </a:r>
          </a:p>
          <a:p>
            <a:endParaRPr lang="en-US" dirty="0"/>
          </a:p>
        </p:txBody>
      </p:sp>
    </p:spTree>
    <p:extLst>
      <p:ext uri="{BB962C8B-B14F-4D97-AF65-F5344CB8AC3E}">
        <p14:creationId xmlns:p14="http://schemas.microsoft.com/office/powerpoint/2010/main" val="11561162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a:t>Lookup Example</a:t>
            </a:r>
            <a:endParaRPr lang="en-US" dirty="0" smtClean="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1255713"/>
            <a:ext cx="7909379" cy="462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5"/>
          <p:cNvSpPr>
            <a:spLocks noChangeArrowheads="1"/>
          </p:cNvSpPr>
          <p:nvPr/>
        </p:nvSpPr>
        <p:spPr bwMode="auto">
          <a:xfrm>
            <a:off x="979488" y="2159000"/>
            <a:ext cx="2713037" cy="612775"/>
          </a:xfrm>
          <a:prstGeom prst="wedgeRoundRectCallout">
            <a:avLst>
              <a:gd name="adj1" fmla="val 33500"/>
              <a:gd name="adj2" fmla="val 374093"/>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Source (stream) link</a:t>
            </a:r>
          </a:p>
        </p:txBody>
      </p:sp>
      <p:sp>
        <p:nvSpPr>
          <p:cNvPr id="7" name="AutoShape 4"/>
          <p:cNvSpPr>
            <a:spLocks noChangeArrowheads="1"/>
          </p:cNvSpPr>
          <p:nvPr/>
        </p:nvSpPr>
        <p:spPr bwMode="auto">
          <a:xfrm>
            <a:off x="6310539" y="3087688"/>
            <a:ext cx="2176463" cy="584200"/>
          </a:xfrm>
          <a:prstGeom prst="wedgeRoundRectCallout">
            <a:avLst>
              <a:gd name="adj1" fmla="val -103319"/>
              <a:gd name="adj2" fmla="val -17662"/>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dirty="0">
                <a:solidFill>
                  <a:srgbClr val="FFFF00"/>
                </a:solidFill>
              </a:rPr>
              <a:t>Reference link</a:t>
            </a:r>
          </a:p>
        </p:txBody>
      </p:sp>
      <p:sp>
        <p:nvSpPr>
          <p:cNvPr id="4" name="Footer Placeholder 3"/>
          <p:cNvSpPr>
            <a:spLocks noGrp="1"/>
          </p:cNvSpPr>
          <p:nvPr>
            <p:ph type="ftr" sz="quarter" idx="11"/>
          </p:nvPr>
        </p:nvSpPr>
        <p:spPr/>
        <p:txBody>
          <a:bodyPr/>
          <a:lstStyle/>
          <a:p>
            <a:r>
              <a:rPr lang="en-US" smtClean="0"/>
              <a:t>Capgemini Internal</a:t>
            </a:r>
            <a:endParaRPr lang="en-US"/>
          </a:p>
        </p:txBody>
      </p:sp>
    </p:spTree>
    <p:extLst>
      <p:ext uri="{BB962C8B-B14F-4D97-AF65-F5344CB8AC3E}">
        <p14:creationId xmlns:p14="http://schemas.microsoft.com/office/powerpoint/2010/main" val="5049037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dirty="0"/>
              <a:t>Lookup Stage With an Equality Match</a:t>
            </a:r>
            <a:endParaRPr lang="en-US" dirty="0" smtClean="0"/>
          </a:p>
        </p:txBody>
      </p:sp>
      <p:sp>
        <p:nvSpPr>
          <p:cNvPr id="2" name="Content Placeholder 1"/>
          <p:cNvSpPr>
            <a:spLocks noGrp="1"/>
          </p:cNvSpPr>
          <p:nvPr>
            <p:ph idx="1"/>
          </p:nvPr>
        </p:nvSpPr>
        <p:spPr/>
        <p:txBody>
          <a:bodyPr/>
          <a:lstStyle/>
          <a:p>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85" y="1205367"/>
            <a:ext cx="8694057" cy="519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5"/>
          <p:cNvSpPr>
            <a:spLocks noChangeArrowheads="1"/>
          </p:cNvSpPr>
          <p:nvPr/>
        </p:nvSpPr>
        <p:spPr bwMode="auto">
          <a:xfrm>
            <a:off x="362857" y="2681288"/>
            <a:ext cx="1437368" cy="584200"/>
          </a:xfrm>
          <a:prstGeom prst="wedgeRoundRectCallout">
            <a:avLst>
              <a:gd name="adj1" fmla="val -15431"/>
              <a:gd name="adj2" fmla="val -238588"/>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dirty="0">
                <a:solidFill>
                  <a:srgbClr val="FFFF00"/>
                </a:solidFill>
              </a:rPr>
              <a:t>Lookup constraints</a:t>
            </a:r>
          </a:p>
        </p:txBody>
      </p:sp>
      <p:sp>
        <p:nvSpPr>
          <p:cNvPr id="8" name="AutoShape 4"/>
          <p:cNvSpPr>
            <a:spLocks noChangeArrowheads="1"/>
          </p:cNvSpPr>
          <p:nvPr/>
        </p:nvSpPr>
        <p:spPr bwMode="auto">
          <a:xfrm>
            <a:off x="6398306" y="1447347"/>
            <a:ext cx="1639887" cy="584200"/>
          </a:xfrm>
          <a:prstGeom prst="wedgeRoundRectCallout">
            <a:avLst>
              <a:gd name="adj1" fmla="val -191625"/>
              <a:gd name="adj2" fmla="val 81792"/>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dirty="0">
                <a:solidFill>
                  <a:srgbClr val="FFFF00"/>
                </a:solidFill>
              </a:rPr>
              <a:t>Source link columns</a:t>
            </a:r>
          </a:p>
        </p:txBody>
      </p:sp>
      <p:sp>
        <p:nvSpPr>
          <p:cNvPr id="9" name="AutoShape 6"/>
          <p:cNvSpPr>
            <a:spLocks noChangeArrowheads="1"/>
          </p:cNvSpPr>
          <p:nvPr/>
        </p:nvSpPr>
        <p:spPr bwMode="auto">
          <a:xfrm>
            <a:off x="4944609" y="4114800"/>
            <a:ext cx="2613025" cy="584200"/>
          </a:xfrm>
          <a:prstGeom prst="wedgeRoundRectCallout">
            <a:avLst>
              <a:gd name="adj1" fmla="val -28310"/>
              <a:gd name="adj2" fmla="val -174185"/>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Mappings to output columns</a:t>
            </a:r>
          </a:p>
        </p:txBody>
      </p:sp>
      <p:sp>
        <p:nvSpPr>
          <p:cNvPr id="10" name="AutoShape 7"/>
          <p:cNvSpPr>
            <a:spLocks noChangeArrowheads="1"/>
          </p:cNvSpPr>
          <p:nvPr/>
        </p:nvSpPr>
        <p:spPr bwMode="auto">
          <a:xfrm>
            <a:off x="4273096" y="6040437"/>
            <a:ext cx="1493838" cy="584200"/>
          </a:xfrm>
          <a:prstGeom prst="wedgeRoundRectCallout">
            <a:avLst>
              <a:gd name="adj1" fmla="val 31616"/>
              <a:gd name="adj2" fmla="val -119023"/>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Column definitions</a:t>
            </a:r>
          </a:p>
        </p:txBody>
      </p:sp>
      <p:sp>
        <p:nvSpPr>
          <p:cNvPr id="11" name="AutoShape 8"/>
          <p:cNvSpPr>
            <a:spLocks noChangeArrowheads="1"/>
          </p:cNvSpPr>
          <p:nvPr/>
        </p:nvSpPr>
        <p:spPr bwMode="auto">
          <a:xfrm>
            <a:off x="510721" y="5562600"/>
            <a:ext cx="3005138" cy="584200"/>
          </a:xfrm>
          <a:prstGeom prst="wedgeRoundRectCallout">
            <a:avLst>
              <a:gd name="adj1" fmla="val 42764"/>
              <a:gd name="adj2" fmla="val -293477"/>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dirty="0">
                <a:solidFill>
                  <a:srgbClr val="FFFF00"/>
                </a:solidFill>
              </a:rPr>
              <a:t>Reference key column and source mapping</a:t>
            </a:r>
          </a:p>
        </p:txBody>
      </p:sp>
    </p:spTree>
    <p:extLst>
      <p:ext uri="{BB962C8B-B14F-4D97-AF65-F5344CB8AC3E}">
        <p14:creationId xmlns:p14="http://schemas.microsoft.com/office/powerpoint/2010/main" val="147303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dirty="0"/>
              <a:t>Lookup Failure Actions</a:t>
            </a:r>
            <a:endParaRPr lang="en-US" altLang="en-US" dirty="0" smtClean="0"/>
          </a:p>
        </p:txBody>
      </p:sp>
      <p:sp>
        <p:nvSpPr>
          <p:cNvPr id="2" name="Content Placeholder 1"/>
          <p:cNvSpPr>
            <a:spLocks noGrp="1"/>
          </p:cNvSpPr>
          <p:nvPr>
            <p:ph idx="1"/>
          </p:nvPr>
        </p:nvSpPr>
        <p:spPr/>
        <p:txBody>
          <a:bodyPr/>
          <a:lstStyle/>
          <a:p>
            <a:pPr>
              <a:buNone/>
            </a:pPr>
            <a:r>
              <a:rPr lang="en-US" altLang="en-US" dirty="0"/>
              <a:t> </a:t>
            </a:r>
            <a:r>
              <a:rPr lang="en-US" altLang="en-US" sz="2000" dirty="0"/>
              <a:t>If the lookup fails to find a matching key column, one of several actions can be taken:</a:t>
            </a:r>
          </a:p>
          <a:p>
            <a:pPr>
              <a:buNone/>
            </a:pPr>
            <a:endParaRPr lang="en-US" altLang="en-US" sz="2000" dirty="0"/>
          </a:p>
          <a:p>
            <a:r>
              <a:rPr lang="en-US" altLang="en-US" sz="2000" dirty="0"/>
              <a:t>Fail (Default)</a:t>
            </a:r>
          </a:p>
          <a:p>
            <a:pPr lvl="1"/>
            <a:r>
              <a:rPr lang="en-US" altLang="en-US" dirty="0"/>
              <a:t> Stage reports an error and the job fails immediately</a:t>
            </a:r>
          </a:p>
          <a:p>
            <a:r>
              <a:rPr lang="en-US" altLang="en-US" sz="2000" dirty="0"/>
              <a:t>Drop</a:t>
            </a:r>
          </a:p>
          <a:p>
            <a:pPr lvl="1"/>
            <a:r>
              <a:rPr lang="en-US" altLang="en-US" dirty="0"/>
              <a:t> Input row is dropped</a:t>
            </a:r>
          </a:p>
          <a:p>
            <a:r>
              <a:rPr lang="en-US" altLang="en-US" sz="2000" dirty="0"/>
              <a:t>Continue</a:t>
            </a:r>
          </a:p>
          <a:p>
            <a:pPr lvl="1"/>
            <a:r>
              <a:rPr lang="en-US" altLang="en-US" dirty="0"/>
              <a:t> Input row is transferred to the output.   Reference link columns are filled with null or default values</a:t>
            </a:r>
          </a:p>
          <a:p>
            <a:r>
              <a:rPr lang="en-US" altLang="en-US" sz="2000" dirty="0"/>
              <a:t>Reject</a:t>
            </a:r>
          </a:p>
          <a:p>
            <a:pPr lvl="1"/>
            <a:r>
              <a:rPr lang="en-US" altLang="en-US" dirty="0"/>
              <a:t> Input row sent to a reject link</a:t>
            </a:r>
          </a:p>
          <a:p>
            <a:pPr lvl="1"/>
            <a:r>
              <a:rPr lang="en-US" altLang="en-US" dirty="0"/>
              <a:t> This requires that a reject link has been created for the stage </a:t>
            </a:r>
            <a:endParaRPr lang="en-US" dirty="0"/>
          </a:p>
        </p:txBody>
      </p:sp>
    </p:spTree>
    <p:extLst>
      <p:ext uri="{BB962C8B-B14F-4D97-AF65-F5344CB8AC3E}">
        <p14:creationId xmlns:p14="http://schemas.microsoft.com/office/powerpoint/2010/main" val="4052482215"/>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dirty="0"/>
              <a:t>Specifying Lookup Failure Actions</a:t>
            </a:r>
            <a:endParaRPr lang="en-US" altLang="en-US" dirty="0" smtClean="0"/>
          </a:p>
        </p:txBody>
      </p:sp>
      <p:sp>
        <p:nvSpPr>
          <p:cNvPr id="6" name="Rectangle 3"/>
          <p:cNvSpPr txBox="1">
            <a:spLocks noChangeArrowheads="1"/>
          </p:cNvSpPr>
          <p:nvPr/>
        </p:nvSpPr>
        <p:spPr>
          <a:xfrm>
            <a:off x="344488" y="1484313"/>
            <a:ext cx="8625341" cy="46450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00A1E4"/>
              </a:buClr>
              <a:buFont typeface="Wingdings" pitchFamily="2" charset="2"/>
              <a:buChar char="Ø"/>
              <a:defRPr sz="1800" b="1" kern="1200">
                <a:solidFill>
                  <a:schemeClr val="tx1"/>
                </a:solidFill>
                <a:latin typeface="Candara" panose="020E0502030303020204" pitchFamily="34" charset="0"/>
                <a:ea typeface="+mn-ea"/>
                <a:cs typeface="+mn-cs"/>
              </a:defRPr>
            </a:lvl1pPr>
            <a:lvl2pPr marL="742950" indent="-285750" algn="l" defTabSz="914400" rtl="0" eaLnBrk="1" latinLnBrk="0" hangingPunct="1">
              <a:spcBef>
                <a:spcPct val="20000"/>
              </a:spcBef>
              <a:buClr>
                <a:srgbClr val="00A1E4"/>
              </a:buClr>
              <a:buFont typeface="Arial" panose="020B0604020202020204" pitchFamily="34" charset="0"/>
              <a:buChar char="–"/>
              <a:defRPr sz="1600" kern="1200">
                <a:solidFill>
                  <a:schemeClr val="tx1"/>
                </a:solidFill>
                <a:latin typeface="Candara" panose="020E0502030303020204" pitchFamily="34" charset="0"/>
                <a:ea typeface="+mn-ea"/>
                <a:cs typeface="+mn-cs"/>
              </a:defRPr>
            </a:lvl2pPr>
            <a:lvl3pPr marL="1143000" indent="-228600" algn="l" defTabSz="914400" rtl="0" eaLnBrk="1" latinLnBrk="0" hangingPunct="1">
              <a:spcBef>
                <a:spcPct val="20000"/>
              </a:spcBef>
              <a:buClr>
                <a:srgbClr val="00A1E4"/>
              </a:buClr>
              <a:buFont typeface="Arial" panose="020B0604020202020204" pitchFamily="34" charset="0"/>
              <a:buChar char="•"/>
              <a:defRPr sz="1200" kern="1200">
                <a:solidFill>
                  <a:schemeClr val="tx1"/>
                </a:solidFill>
                <a:latin typeface="Candara" panose="020E0502030303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lang="en-US" sz="1600" kern="1200" dirty="0" smtClean="0">
                <a:solidFill>
                  <a:schemeClr val="bg1">
                    <a:lumMod val="50000"/>
                  </a:schemeClr>
                </a:solidFill>
                <a:latin typeface="Candara" panose="020E0502030303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lang="en-US" sz="1600" kern="1200" dirty="0">
                <a:solidFill>
                  <a:schemeClr val="bg1">
                    <a:lumMod val="50000"/>
                  </a:schemeClr>
                </a:solidFill>
                <a:latin typeface="Candara" panose="020E0502030303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buFont typeface="Webdings" pitchFamily="18" charset="2"/>
              <a:buNone/>
            </a:pPr>
            <a:r>
              <a:rPr lang="en-US" altLang="en-US" sz="2000" dirty="0" smtClean="0"/>
              <a:t>   If the lookup fails to find a matching key column, one of several actions can be taken:</a:t>
            </a:r>
          </a:p>
          <a:p>
            <a:pPr>
              <a:lnSpc>
                <a:spcPct val="90000"/>
              </a:lnSpc>
              <a:buFont typeface="Webdings" pitchFamily="18" charset="2"/>
              <a:buNone/>
            </a:pPr>
            <a:endParaRPr lang="en-US" altLang="en-US" sz="2000" dirty="0" smtClean="0"/>
          </a:p>
          <a:p>
            <a:pPr>
              <a:lnSpc>
                <a:spcPct val="90000"/>
              </a:lnSpc>
            </a:pPr>
            <a:r>
              <a:rPr lang="en-US" altLang="en-US" sz="2000" dirty="0" smtClean="0"/>
              <a:t>Fail (Default)</a:t>
            </a:r>
          </a:p>
          <a:p>
            <a:pPr lvl="1">
              <a:lnSpc>
                <a:spcPct val="90000"/>
              </a:lnSpc>
            </a:pPr>
            <a:r>
              <a:rPr lang="en-US" altLang="en-US" sz="1800" dirty="0" smtClean="0"/>
              <a:t> Stage reports an error and the job fails immediately</a:t>
            </a:r>
          </a:p>
          <a:p>
            <a:pPr>
              <a:lnSpc>
                <a:spcPct val="90000"/>
              </a:lnSpc>
            </a:pPr>
            <a:r>
              <a:rPr lang="en-US" altLang="en-US" sz="2000" dirty="0" smtClean="0"/>
              <a:t>Drop</a:t>
            </a:r>
          </a:p>
          <a:p>
            <a:pPr lvl="1">
              <a:lnSpc>
                <a:spcPct val="90000"/>
              </a:lnSpc>
            </a:pPr>
            <a:r>
              <a:rPr lang="en-US" altLang="en-US" sz="1800" dirty="0" smtClean="0"/>
              <a:t> Input row is dropped</a:t>
            </a:r>
          </a:p>
          <a:p>
            <a:pPr>
              <a:lnSpc>
                <a:spcPct val="90000"/>
              </a:lnSpc>
            </a:pPr>
            <a:r>
              <a:rPr lang="en-US" altLang="en-US" sz="2000" dirty="0" smtClean="0"/>
              <a:t>Continue</a:t>
            </a:r>
          </a:p>
          <a:p>
            <a:pPr lvl="1">
              <a:lnSpc>
                <a:spcPct val="90000"/>
              </a:lnSpc>
            </a:pPr>
            <a:r>
              <a:rPr lang="en-US" altLang="en-US" sz="1800" dirty="0" smtClean="0"/>
              <a:t> Input row is transferred to the output.   Reference link columns are filled with null or default values</a:t>
            </a:r>
          </a:p>
          <a:p>
            <a:pPr>
              <a:lnSpc>
                <a:spcPct val="90000"/>
              </a:lnSpc>
            </a:pPr>
            <a:r>
              <a:rPr lang="en-US" altLang="en-US" sz="2000" dirty="0" smtClean="0"/>
              <a:t>Reject</a:t>
            </a:r>
          </a:p>
          <a:p>
            <a:pPr lvl="1">
              <a:lnSpc>
                <a:spcPct val="90000"/>
              </a:lnSpc>
            </a:pPr>
            <a:r>
              <a:rPr lang="en-US" altLang="en-US" sz="1800" dirty="0" smtClean="0"/>
              <a:t> Input row sent to a reject link</a:t>
            </a:r>
          </a:p>
          <a:p>
            <a:pPr lvl="1">
              <a:lnSpc>
                <a:spcPct val="90000"/>
              </a:lnSpc>
            </a:pPr>
            <a:r>
              <a:rPr lang="en-US" altLang="en-US" sz="1800" dirty="0" smtClean="0"/>
              <a:t> This requires that a reject link has been created for the stage </a:t>
            </a: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1190399"/>
            <a:ext cx="8374516"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5"/>
          <p:cNvSpPr>
            <a:spLocks noChangeArrowheads="1"/>
          </p:cNvSpPr>
          <p:nvPr/>
        </p:nvSpPr>
        <p:spPr bwMode="auto">
          <a:xfrm>
            <a:off x="4305527" y="1484313"/>
            <a:ext cx="2217737" cy="584200"/>
          </a:xfrm>
          <a:prstGeom prst="wedgeRoundRectCallout">
            <a:avLst>
              <a:gd name="adj1" fmla="val -122602"/>
              <a:gd name="adj2" fmla="val 49185"/>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dirty="0">
                <a:solidFill>
                  <a:srgbClr val="FFFF00"/>
                </a:solidFill>
              </a:rPr>
              <a:t>Select to return multiple rows</a:t>
            </a:r>
          </a:p>
        </p:txBody>
      </p:sp>
      <p:sp>
        <p:nvSpPr>
          <p:cNvPr id="9" name="AutoShape 4"/>
          <p:cNvSpPr>
            <a:spLocks noChangeArrowheads="1"/>
          </p:cNvSpPr>
          <p:nvPr/>
        </p:nvSpPr>
        <p:spPr bwMode="auto">
          <a:xfrm>
            <a:off x="4161518" y="4467225"/>
            <a:ext cx="1944688" cy="584200"/>
          </a:xfrm>
          <a:prstGeom prst="wedgeRoundRectCallout">
            <a:avLst>
              <a:gd name="adj1" fmla="val 86653"/>
              <a:gd name="adj2" fmla="val -273912"/>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Select lookup failure action</a:t>
            </a:r>
          </a:p>
        </p:txBody>
      </p:sp>
      <p:sp>
        <p:nvSpPr>
          <p:cNvPr id="2" name="Footer Placeholder 1"/>
          <p:cNvSpPr>
            <a:spLocks noGrp="1"/>
          </p:cNvSpPr>
          <p:nvPr>
            <p:ph type="ftr" sz="quarter" idx="11"/>
          </p:nvPr>
        </p:nvSpPr>
        <p:spPr/>
        <p:txBody>
          <a:bodyPr/>
          <a:lstStyle/>
          <a:p>
            <a:r>
              <a:rPr lang="en-US" smtClean="0"/>
              <a:t>Capgemini Internal</a:t>
            </a:r>
            <a:endParaRPr lang="en-US"/>
          </a:p>
        </p:txBody>
      </p:sp>
    </p:spTree>
    <p:extLst>
      <p:ext uri="{BB962C8B-B14F-4D97-AF65-F5344CB8AC3E}">
        <p14:creationId xmlns:p14="http://schemas.microsoft.com/office/powerpoint/2010/main" val="921771411"/>
      </p:ext>
    </p:extLst>
  </p:cSld>
  <p:clrMapOvr>
    <a:masterClrMapping/>
  </p:clrMapOvr>
  <p:transition advClick="0"/>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a:t>Lookup Stage Behavior </a:t>
            </a:r>
            <a:endParaRPr lang="en-US" altLang="en-US" dirty="0" smtClean="0"/>
          </a:p>
        </p:txBody>
      </p:sp>
      <p:sp>
        <p:nvSpPr>
          <p:cNvPr id="2" name="Content Placeholder 1"/>
          <p:cNvSpPr>
            <a:spLocks noGrp="1"/>
          </p:cNvSpPr>
          <p:nvPr>
            <p:ph idx="1"/>
          </p:nvPr>
        </p:nvSpPr>
        <p:spPr/>
        <p:txBody>
          <a:bodyPr/>
          <a:lstStyle/>
          <a:p>
            <a:r>
              <a:rPr lang="en-US" dirty="0"/>
              <a:t>We shall first use a simplest case, optimal input: </a:t>
            </a:r>
          </a:p>
          <a:p>
            <a:pPr lvl="1"/>
            <a:r>
              <a:rPr lang="en-US" dirty="0" smtClean="0"/>
              <a:t>Two </a:t>
            </a:r>
            <a:r>
              <a:rPr lang="en-US" dirty="0"/>
              <a:t>input links:  “Source" as primary, “Look up" as secondary </a:t>
            </a:r>
          </a:p>
          <a:p>
            <a:pPr lvl="1"/>
            <a:r>
              <a:rPr lang="en-US" dirty="0" smtClean="0"/>
              <a:t>sorted </a:t>
            </a:r>
            <a:r>
              <a:rPr lang="en-US" dirty="0"/>
              <a:t>on key column (here "Citizen"), </a:t>
            </a:r>
          </a:p>
          <a:p>
            <a:r>
              <a:rPr lang="en-US" dirty="0" smtClean="0"/>
              <a:t> </a:t>
            </a:r>
            <a:r>
              <a:rPr lang="en-US" dirty="0"/>
              <a:t>without duplicates on key </a:t>
            </a:r>
          </a:p>
        </p:txBody>
      </p:sp>
      <p:graphicFrame>
        <p:nvGraphicFramePr>
          <p:cNvPr id="7" name="Group 3"/>
          <p:cNvGraphicFramePr>
            <a:graphicFrameLocks noGrp="1"/>
          </p:cNvGraphicFramePr>
          <p:nvPr>
            <p:extLst>
              <p:ext uri="{D42A27DB-BD31-4B8C-83A1-F6EECF244321}">
                <p14:modId xmlns:p14="http://schemas.microsoft.com/office/powerpoint/2010/main" val="1495556926"/>
              </p:ext>
            </p:extLst>
          </p:nvPr>
        </p:nvGraphicFramePr>
        <p:xfrm>
          <a:off x="188914" y="4269918"/>
          <a:ext cx="3196562" cy="1146175"/>
        </p:xfrm>
        <a:graphic>
          <a:graphicData uri="http://schemas.openxmlformats.org/drawingml/2006/table">
            <a:tbl>
              <a:tblPr/>
              <a:tblGrid>
                <a:gridCol w="1673609"/>
                <a:gridCol w="1522953"/>
              </a:tblGrid>
              <a:tr h="431683">
                <a:tc gridSpan="2">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800" b="1" i="0" u="none" strike="noStrike" cap="none" normalizeH="0" baseline="0" smtClean="0">
                          <a:ln>
                            <a:noFill/>
                          </a:ln>
                          <a:solidFill>
                            <a:schemeClr val="tx1"/>
                          </a:solidFill>
                          <a:effectLst/>
                          <a:latin typeface="Tahoma" pitchFamily="34" charset="0"/>
                        </a:rPr>
                        <a:t>  </a:t>
                      </a:r>
                      <a:r>
                        <a:rPr kumimoji="0" lang="en-US" sz="1800" b="1" i="0" u="sng" strike="noStrike" cap="none" normalizeH="0" baseline="0" smtClean="0">
                          <a:ln>
                            <a:noFill/>
                          </a:ln>
                          <a:solidFill>
                            <a:schemeClr val="tx1"/>
                          </a:solidFill>
                          <a:effectLst/>
                          <a:latin typeface="Tahoma" pitchFamily="34" charset="0"/>
                        </a:rPr>
                        <a:t>Revolution</a:t>
                      </a:r>
                      <a:r>
                        <a:rPr kumimoji="0" lang="en-US" sz="1800" b="1" i="0" u="none" strike="noStrike" cap="none" normalizeH="0" baseline="0" smtClean="0">
                          <a:ln>
                            <a:noFill/>
                          </a:ln>
                          <a:solidFill>
                            <a:schemeClr val="tx1"/>
                          </a:solidFill>
                          <a:effectLst/>
                          <a:latin typeface="Tahoma" pitchFamily="34" charset="0"/>
                        </a:rPr>
                        <a:t>            </a:t>
                      </a:r>
                      <a:r>
                        <a:rPr kumimoji="0" lang="en-US" sz="1800" b="1" i="0" u="sng" strike="noStrike" cap="none" normalizeH="0" baseline="0" smtClean="0">
                          <a:ln>
                            <a:noFill/>
                          </a:ln>
                          <a:solidFill>
                            <a:schemeClr val="tx1"/>
                          </a:solidFill>
                          <a:effectLst/>
                          <a:latin typeface="Tahoma" pitchFamily="34" charset="0"/>
                        </a:rPr>
                        <a:t>Citizen</a:t>
                      </a:r>
                    </a:p>
                  </a:txBody>
                  <a:tcPr marL="99078" marR="99078"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hMerge="1">
                  <a:txBody>
                    <a:bodyPr/>
                    <a:lstStyle/>
                    <a:p>
                      <a:endParaRPr lang="en-US"/>
                    </a:p>
                  </a:txBody>
                  <a:tcPr/>
                </a:tc>
              </a:tr>
              <a:tr h="415812">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1789</a:t>
                      </a:r>
                    </a:p>
                  </a:txBody>
                  <a:tcPr marL="99078" marR="9907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Lefty</a:t>
                      </a:r>
                    </a:p>
                  </a:txBody>
                  <a:tcPr marL="99078" marR="9907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8679">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1776</a:t>
                      </a:r>
                    </a:p>
                  </a:txBody>
                  <a:tcPr marL="99078" marR="9907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dirty="0" err="1" smtClean="0">
                          <a:ln>
                            <a:noFill/>
                          </a:ln>
                          <a:solidFill>
                            <a:schemeClr val="tx1"/>
                          </a:solidFill>
                          <a:effectLst/>
                          <a:latin typeface="Tahoma" pitchFamily="34" charset="0"/>
                        </a:rPr>
                        <a:t>M_B_Dextrous</a:t>
                      </a:r>
                      <a:endParaRPr kumimoji="0" lang="en-US" sz="1600" b="0" i="0" u="none" strike="noStrike" cap="none" normalizeH="0" baseline="0" dirty="0" smtClean="0">
                        <a:ln>
                          <a:noFill/>
                        </a:ln>
                        <a:solidFill>
                          <a:schemeClr val="tx1"/>
                        </a:solidFill>
                        <a:effectLst/>
                        <a:latin typeface="Tahoma" pitchFamily="34" charset="0"/>
                      </a:endParaRPr>
                    </a:p>
                  </a:txBody>
                  <a:tcPr marL="99078" marR="9907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8" name="Group 16"/>
          <p:cNvGraphicFramePr>
            <a:graphicFrameLocks noGrp="1"/>
          </p:cNvGraphicFramePr>
          <p:nvPr>
            <p:extLst>
              <p:ext uri="{D42A27DB-BD31-4B8C-83A1-F6EECF244321}">
                <p14:modId xmlns:p14="http://schemas.microsoft.com/office/powerpoint/2010/main" val="1572821631"/>
              </p:ext>
            </p:extLst>
          </p:nvPr>
        </p:nvGraphicFramePr>
        <p:xfrm>
          <a:off x="5638960" y="4079188"/>
          <a:ext cx="3196562" cy="1272252"/>
        </p:xfrm>
        <a:graphic>
          <a:graphicData uri="http://schemas.openxmlformats.org/drawingml/2006/table">
            <a:tbl>
              <a:tblPr/>
              <a:tblGrid>
                <a:gridCol w="1636317"/>
                <a:gridCol w="1560245"/>
              </a:tblGrid>
              <a:tr h="431683">
                <a:tc gridSpan="2">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800" b="1" i="0" u="none" strike="noStrike" cap="none" normalizeH="0" baseline="0" dirty="0" smtClean="0">
                          <a:ln>
                            <a:noFill/>
                          </a:ln>
                          <a:solidFill>
                            <a:schemeClr val="tx1"/>
                          </a:solidFill>
                          <a:effectLst/>
                          <a:latin typeface="Tahoma" pitchFamily="34" charset="0"/>
                        </a:rPr>
                        <a:t>   </a:t>
                      </a:r>
                      <a:r>
                        <a:rPr kumimoji="0" lang="en-US" sz="1800" b="1" i="0" u="sng" strike="noStrike" cap="none" normalizeH="0" baseline="0" dirty="0" smtClean="0">
                          <a:ln>
                            <a:noFill/>
                          </a:ln>
                          <a:solidFill>
                            <a:schemeClr val="tx1"/>
                          </a:solidFill>
                          <a:effectLst/>
                          <a:latin typeface="Tahoma" pitchFamily="34" charset="0"/>
                        </a:rPr>
                        <a:t>Citizen </a:t>
                      </a:r>
                      <a:r>
                        <a:rPr kumimoji="0" lang="en-US" sz="1800" b="1" i="0" u="none" strike="noStrike" cap="none" normalizeH="0" baseline="0" dirty="0" smtClean="0">
                          <a:ln>
                            <a:noFill/>
                          </a:ln>
                          <a:solidFill>
                            <a:schemeClr val="tx1"/>
                          </a:solidFill>
                          <a:effectLst/>
                          <a:latin typeface="Tahoma" pitchFamily="34" charset="0"/>
                        </a:rPr>
                        <a:t>              </a:t>
                      </a:r>
                      <a:r>
                        <a:rPr kumimoji="0" lang="en-US" sz="1800" b="1" i="0" u="sng" strike="noStrike" cap="none" normalizeH="0" baseline="0" dirty="0" smtClean="0">
                          <a:ln>
                            <a:noFill/>
                          </a:ln>
                          <a:solidFill>
                            <a:schemeClr val="tx1"/>
                          </a:solidFill>
                          <a:effectLst/>
                          <a:latin typeface="Tahoma" pitchFamily="34" charset="0"/>
                        </a:rPr>
                        <a:t>Exchange</a:t>
                      </a:r>
                    </a:p>
                  </a:txBody>
                  <a:tcPr marL="99078" marR="99078"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hMerge="1">
                  <a:txBody>
                    <a:bodyPr/>
                    <a:lstStyle/>
                    <a:p>
                      <a:endParaRPr lang="en-US"/>
                    </a:p>
                  </a:txBody>
                  <a:tcPr/>
                </a:tc>
              </a:tr>
              <a:tr h="415812">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M_B_Dextrous </a:t>
                      </a:r>
                    </a:p>
                  </a:txBody>
                  <a:tcPr marL="99078" marR="9907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Nasdaq </a:t>
                      </a:r>
                    </a:p>
                  </a:txBody>
                  <a:tcPr marL="99078" marR="9907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8679">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Righty </a:t>
                      </a:r>
                    </a:p>
                  </a:txBody>
                  <a:tcPr marL="99078" marR="9907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dirty="0" smtClean="0">
                          <a:ln>
                            <a:noFill/>
                          </a:ln>
                          <a:solidFill>
                            <a:schemeClr val="tx1"/>
                          </a:solidFill>
                          <a:effectLst/>
                          <a:latin typeface="Tahoma" pitchFamily="34" charset="0"/>
                        </a:rPr>
                        <a:t>NYSE </a:t>
                      </a:r>
                    </a:p>
                  </a:txBody>
                  <a:tcPr marL="99078" marR="9907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 name="Rectangle 29"/>
          <p:cNvSpPr>
            <a:spLocks noChangeArrowheads="1"/>
          </p:cNvSpPr>
          <p:nvPr/>
        </p:nvSpPr>
        <p:spPr bwMode="auto">
          <a:xfrm>
            <a:off x="420915" y="3477697"/>
            <a:ext cx="30334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0"/>
              </a:spcBef>
              <a:buClrTx/>
              <a:buFontTx/>
              <a:buNone/>
            </a:pPr>
            <a:r>
              <a:rPr lang="en-US" altLang="en-US" sz="1800" u="sng" dirty="0"/>
              <a:t>Source link</a:t>
            </a:r>
            <a:r>
              <a:rPr lang="en-US" altLang="en-US" sz="1800" dirty="0"/>
              <a:t> (primary input)</a:t>
            </a:r>
          </a:p>
        </p:txBody>
      </p:sp>
      <p:sp>
        <p:nvSpPr>
          <p:cNvPr id="10" name="Rectangle 30"/>
          <p:cNvSpPr>
            <a:spLocks noChangeArrowheads="1"/>
          </p:cNvSpPr>
          <p:nvPr/>
        </p:nvSpPr>
        <p:spPr bwMode="auto">
          <a:xfrm>
            <a:off x="5558971" y="3403084"/>
            <a:ext cx="3349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0"/>
              </a:spcBef>
              <a:buClrTx/>
              <a:buFontTx/>
              <a:buNone/>
            </a:pPr>
            <a:r>
              <a:rPr lang="en-US" altLang="en-US" sz="1800" u="sng" dirty="0"/>
              <a:t>Lookup link</a:t>
            </a:r>
            <a:r>
              <a:rPr lang="en-US" altLang="en-US" sz="1800" dirty="0"/>
              <a:t> (secondary input)</a:t>
            </a:r>
          </a:p>
        </p:txBody>
      </p:sp>
      <p:sp>
        <p:nvSpPr>
          <p:cNvPr id="11" name="AutoShape 31"/>
          <p:cNvSpPr>
            <a:spLocks noChangeArrowheads="1"/>
          </p:cNvSpPr>
          <p:nvPr/>
        </p:nvSpPr>
        <p:spPr bwMode="auto">
          <a:xfrm>
            <a:off x="3566193" y="5322435"/>
            <a:ext cx="1547346" cy="831850"/>
          </a:xfrm>
          <a:prstGeom prst="wedgeRoundRectCallout">
            <a:avLst>
              <a:gd name="adj1" fmla="val 116046"/>
              <a:gd name="adj2" fmla="val -56733"/>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dirty="0">
                <a:solidFill>
                  <a:srgbClr val="FFFF00"/>
                </a:solidFill>
              </a:rPr>
              <a:t>Lookup key column</a:t>
            </a:r>
          </a:p>
        </p:txBody>
      </p:sp>
    </p:spTree>
    <p:extLst>
      <p:ext uri="{BB962C8B-B14F-4D97-AF65-F5344CB8AC3E}">
        <p14:creationId xmlns:p14="http://schemas.microsoft.com/office/powerpoint/2010/main" val="1318668846"/>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p:txBody>
          <a:bodyPr/>
          <a:lstStyle/>
          <a:p>
            <a:pPr eaLnBrk="1" hangingPunct="1"/>
            <a:r>
              <a:rPr altLang="en-US" dirty="0" smtClean="0"/>
              <a:t>Lookup Stage</a:t>
            </a:r>
          </a:p>
        </p:txBody>
      </p:sp>
      <p:sp>
        <p:nvSpPr>
          <p:cNvPr id="2" name="Content Placeholder 1"/>
          <p:cNvSpPr>
            <a:spLocks noGrp="1"/>
          </p:cNvSpPr>
          <p:nvPr>
            <p:ph idx="1"/>
          </p:nvPr>
        </p:nvSpPr>
        <p:spPr/>
        <p:txBody>
          <a:bodyPr/>
          <a:lstStyle/>
          <a:p>
            <a:r>
              <a:rPr lang="en-US" dirty="0"/>
              <a:t>Output of Lookup with  Continue option </a:t>
            </a:r>
            <a:endParaRPr lang="en-US" dirty="0" smtClean="0"/>
          </a:p>
          <a:p>
            <a:endParaRPr lang="en-US" dirty="0"/>
          </a:p>
          <a:p>
            <a:endParaRPr lang="en-US" dirty="0" smtClean="0"/>
          </a:p>
          <a:p>
            <a:endParaRPr lang="en-US" dirty="0"/>
          </a:p>
          <a:p>
            <a:endParaRPr lang="en-US" dirty="0" smtClean="0"/>
          </a:p>
          <a:p>
            <a:endParaRPr lang="en-US" dirty="0"/>
          </a:p>
          <a:p>
            <a:r>
              <a:rPr lang="en-US" dirty="0"/>
              <a:t>Output of Lookup with  Drop option</a:t>
            </a:r>
          </a:p>
          <a:p>
            <a:endParaRPr lang="en-US" dirty="0" smtClean="0"/>
          </a:p>
          <a:p>
            <a:endParaRPr lang="en-US" dirty="0"/>
          </a:p>
        </p:txBody>
      </p:sp>
      <p:graphicFrame>
        <p:nvGraphicFramePr>
          <p:cNvPr id="9" name="Group 3"/>
          <p:cNvGraphicFramePr>
            <a:graphicFrameLocks noGrp="1"/>
          </p:cNvGraphicFramePr>
          <p:nvPr>
            <p:extLst>
              <p:ext uri="{D42A27DB-BD31-4B8C-83A1-F6EECF244321}">
                <p14:modId xmlns:p14="http://schemas.microsoft.com/office/powerpoint/2010/main" val="93235044"/>
              </p:ext>
            </p:extLst>
          </p:nvPr>
        </p:nvGraphicFramePr>
        <p:xfrm>
          <a:off x="1470836" y="2149702"/>
          <a:ext cx="5484041" cy="1155120"/>
        </p:xfrm>
        <a:graphic>
          <a:graphicData uri="http://schemas.openxmlformats.org/drawingml/2006/table">
            <a:tbl>
              <a:tblPr/>
              <a:tblGrid>
                <a:gridCol w="1659704"/>
                <a:gridCol w="2111242"/>
                <a:gridCol w="1713095"/>
              </a:tblGrid>
              <a:tr h="371685">
                <a:tc gridSpan="3">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800" b="1" i="0" u="none" strike="noStrike" cap="none" normalizeH="0" baseline="0" dirty="0" smtClean="0">
                          <a:ln>
                            <a:noFill/>
                          </a:ln>
                          <a:solidFill>
                            <a:schemeClr val="tx1"/>
                          </a:solidFill>
                          <a:effectLst/>
                          <a:latin typeface="Tahoma" pitchFamily="34" charset="0"/>
                        </a:rPr>
                        <a:t>  </a:t>
                      </a:r>
                      <a:r>
                        <a:rPr kumimoji="0" lang="en-US" sz="1800" b="1" i="0" u="sng" strike="noStrike" cap="none" normalizeH="0" baseline="0" dirty="0" smtClean="0">
                          <a:ln>
                            <a:noFill/>
                          </a:ln>
                          <a:solidFill>
                            <a:schemeClr val="tx1"/>
                          </a:solidFill>
                          <a:effectLst/>
                          <a:latin typeface="Tahoma" pitchFamily="34" charset="0"/>
                        </a:rPr>
                        <a:t>Revolution</a:t>
                      </a:r>
                      <a:r>
                        <a:rPr kumimoji="0" lang="en-US" sz="1800" b="1" i="0" u="none" strike="noStrike" cap="none" normalizeH="0" baseline="0" dirty="0" smtClean="0">
                          <a:ln>
                            <a:noFill/>
                          </a:ln>
                          <a:solidFill>
                            <a:schemeClr val="tx1"/>
                          </a:solidFill>
                          <a:effectLst/>
                          <a:latin typeface="Tahoma" pitchFamily="34" charset="0"/>
                        </a:rPr>
                        <a:t>            </a:t>
                      </a:r>
                      <a:r>
                        <a:rPr kumimoji="0" lang="en-US" sz="1800" b="1" i="0" u="sng" strike="noStrike" cap="none" normalizeH="0" baseline="0" dirty="0" smtClean="0">
                          <a:ln>
                            <a:noFill/>
                          </a:ln>
                          <a:solidFill>
                            <a:schemeClr val="tx1"/>
                          </a:solidFill>
                          <a:effectLst/>
                          <a:latin typeface="Tahoma" pitchFamily="34" charset="0"/>
                        </a:rPr>
                        <a:t>Citizen </a:t>
                      </a:r>
                      <a:r>
                        <a:rPr kumimoji="0" lang="en-US" sz="1800" b="1" i="0" u="none" strike="noStrike" cap="none" normalizeH="0" baseline="0" dirty="0" smtClean="0">
                          <a:ln>
                            <a:noFill/>
                          </a:ln>
                          <a:solidFill>
                            <a:schemeClr val="tx1"/>
                          </a:solidFill>
                          <a:effectLst/>
                          <a:latin typeface="Tahoma" pitchFamily="34" charset="0"/>
                        </a:rPr>
                        <a:t>                  </a:t>
                      </a:r>
                      <a:r>
                        <a:rPr kumimoji="0" lang="en-US" sz="1800" b="1" i="0" u="sng" strike="noStrike" cap="none" normalizeH="0" baseline="0" dirty="0" smtClean="0">
                          <a:ln>
                            <a:noFill/>
                          </a:ln>
                          <a:solidFill>
                            <a:schemeClr val="tx1"/>
                          </a:solidFill>
                          <a:effectLst/>
                          <a:latin typeface="Tahoma" pitchFamily="34" charset="0"/>
                        </a:rPr>
                        <a:t>Exchange</a:t>
                      </a:r>
                    </a:p>
                  </a:txBody>
                  <a:tcPr marL="99071" marR="99071"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6C20F"/>
                    </a:solidFill>
                  </a:tcPr>
                </a:tc>
                <a:tc hMerge="1">
                  <a:txBody>
                    <a:bodyPr/>
                    <a:lstStyle/>
                    <a:p>
                      <a:endParaRPr lang="en-US"/>
                    </a:p>
                  </a:txBody>
                  <a:tcPr/>
                </a:tc>
                <a:tc hMerge="1">
                  <a:txBody>
                    <a:bodyPr/>
                    <a:lstStyle/>
                    <a:p>
                      <a:endParaRPr lang="en-US"/>
                    </a:p>
                  </a:txBody>
                  <a:tcPr/>
                </a:tc>
              </a:tr>
              <a:tr h="262285">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1789</a:t>
                      </a:r>
                    </a:p>
                  </a:txBody>
                  <a:tcPr marL="99071" marR="99071"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Lefty</a:t>
                      </a:r>
                    </a:p>
                  </a:txBody>
                  <a:tcPr marL="99071" marR="99071"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endParaRPr kumimoji="0" lang="en-US" sz="1600" b="0" i="0" u="none" strike="noStrike" cap="none" normalizeH="0" baseline="0" smtClean="0">
                        <a:ln>
                          <a:noFill/>
                        </a:ln>
                        <a:solidFill>
                          <a:schemeClr val="tx1"/>
                        </a:solidFill>
                        <a:effectLst/>
                        <a:latin typeface="Tahoma" pitchFamily="34" charset="0"/>
                      </a:endParaRPr>
                    </a:p>
                  </a:txBody>
                  <a:tcPr marL="99071" marR="99071"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9037">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1776</a:t>
                      </a:r>
                    </a:p>
                  </a:txBody>
                  <a:tcPr marL="99071" marR="99071"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M_B_Dextrous</a:t>
                      </a:r>
                    </a:p>
                  </a:txBody>
                  <a:tcPr marL="99071" marR="99071"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dirty="0" smtClean="0">
                          <a:ln>
                            <a:noFill/>
                          </a:ln>
                          <a:solidFill>
                            <a:schemeClr val="tx1"/>
                          </a:solidFill>
                          <a:effectLst/>
                          <a:latin typeface="Tahoma" pitchFamily="34" charset="0"/>
                        </a:rPr>
                        <a:t>Nasdaq</a:t>
                      </a:r>
                    </a:p>
                  </a:txBody>
                  <a:tcPr marL="99071" marR="99071"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2" name="Group 27"/>
          <p:cNvGraphicFramePr>
            <a:graphicFrameLocks noGrp="1"/>
          </p:cNvGraphicFramePr>
          <p:nvPr>
            <p:extLst>
              <p:ext uri="{D42A27DB-BD31-4B8C-83A1-F6EECF244321}">
                <p14:modId xmlns:p14="http://schemas.microsoft.com/office/powerpoint/2010/main" val="1722097404"/>
              </p:ext>
            </p:extLst>
          </p:nvPr>
        </p:nvGraphicFramePr>
        <p:xfrm>
          <a:off x="1497921" y="4760231"/>
          <a:ext cx="5481225" cy="1155120"/>
        </p:xfrm>
        <a:graphic>
          <a:graphicData uri="http://schemas.openxmlformats.org/drawingml/2006/table">
            <a:tbl>
              <a:tblPr/>
              <a:tblGrid>
                <a:gridCol w="1659313"/>
                <a:gridCol w="2110745"/>
                <a:gridCol w="1711167"/>
              </a:tblGrid>
              <a:tr h="371685">
                <a:tc gridSpan="3">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800" b="1" i="0" u="none" strike="noStrike" cap="none" normalizeH="0" baseline="0" smtClean="0">
                          <a:ln>
                            <a:noFill/>
                          </a:ln>
                          <a:solidFill>
                            <a:schemeClr val="tx1"/>
                          </a:solidFill>
                          <a:effectLst/>
                          <a:latin typeface="Tahoma" pitchFamily="34" charset="0"/>
                        </a:rPr>
                        <a:t>  </a:t>
                      </a:r>
                      <a:r>
                        <a:rPr kumimoji="0" lang="en-US" sz="1800" b="1" i="0" u="sng" strike="noStrike" cap="none" normalizeH="0" baseline="0" smtClean="0">
                          <a:ln>
                            <a:noFill/>
                          </a:ln>
                          <a:solidFill>
                            <a:schemeClr val="tx1"/>
                          </a:solidFill>
                          <a:effectLst/>
                          <a:latin typeface="Tahoma" pitchFamily="34" charset="0"/>
                        </a:rPr>
                        <a:t>Revolution</a:t>
                      </a:r>
                      <a:r>
                        <a:rPr kumimoji="0" lang="en-US" sz="1800" b="1" i="0" u="none" strike="noStrike" cap="none" normalizeH="0" baseline="0" smtClean="0">
                          <a:ln>
                            <a:noFill/>
                          </a:ln>
                          <a:solidFill>
                            <a:schemeClr val="tx1"/>
                          </a:solidFill>
                          <a:effectLst/>
                          <a:latin typeface="Tahoma" pitchFamily="34" charset="0"/>
                        </a:rPr>
                        <a:t>            </a:t>
                      </a:r>
                      <a:r>
                        <a:rPr kumimoji="0" lang="en-US" sz="1800" b="1" i="0" u="sng" strike="noStrike" cap="none" normalizeH="0" baseline="0" smtClean="0">
                          <a:ln>
                            <a:noFill/>
                          </a:ln>
                          <a:solidFill>
                            <a:schemeClr val="tx1"/>
                          </a:solidFill>
                          <a:effectLst/>
                          <a:latin typeface="Tahoma" pitchFamily="34" charset="0"/>
                        </a:rPr>
                        <a:t>Citizen </a:t>
                      </a:r>
                      <a:r>
                        <a:rPr kumimoji="0" lang="en-US" sz="1800" b="1" i="0" u="none" strike="noStrike" cap="none" normalizeH="0" baseline="0" smtClean="0">
                          <a:ln>
                            <a:noFill/>
                          </a:ln>
                          <a:solidFill>
                            <a:schemeClr val="tx1"/>
                          </a:solidFill>
                          <a:effectLst/>
                          <a:latin typeface="Tahoma" pitchFamily="34" charset="0"/>
                        </a:rPr>
                        <a:t>                  </a:t>
                      </a:r>
                      <a:r>
                        <a:rPr kumimoji="0" lang="en-US" sz="1800" b="1" i="0" u="sng" strike="noStrike" cap="none" normalizeH="0" baseline="0" smtClean="0">
                          <a:ln>
                            <a:noFill/>
                          </a:ln>
                          <a:solidFill>
                            <a:schemeClr val="tx1"/>
                          </a:solidFill>
                          <a:effectLst/>
                          <a:latin typeface="Tahoma" pitchFamily="34" charset="0"/>
                        </a:rPr>
                        <a:t>Exchange</a:t>
                      </a:r>
                    </a:p>
                  </a:txBody>
                  <a:tcPr marL="99047" marR="99047"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6C20F"/>
                    </a:solidFill>
                  </a:tcPr>
                </a:tc>
                <a:tc hMerge="1">
                  <a:txBody>
                    <a:bodyPr/>
                    <a:lstStyle/>
                    <a:p>
                      <a:endParaRPr lang="en-US"/>
                    </a:p>
                  </a:txBody>
                  <a:tcPr/>
                </a:tc>
                <a:tc hMerge="1">
                  <a:txBody>
                    <a:bodyPr/>
                    <a:lstStyle/>
                    <a:p>
                      <a:endParaRPr lang="en-US"/>
                    </a:p>
                  </a:txBody>
                  <a:tcPr/>
                </a:tc>
              </a:tr>
              <a:tr h="262285">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1776</a:t>
                      </a:r>
                    </a:p>
                  </a:txBody>
                  <a:tcPr marL="99047" marR="99047"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M_B_Dextrous</a:t>
                      </a:r>
                    </a:p>
                  </a:txBody>
                  <a:tcPr marL="99047" marR="99047"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Nasdaq</a:t>
                      </a:r>
                    </a:p>
                  </a:txBody>
                  <a:tcPr marL="99047" marR="99047"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9037">
                <a:tc gridSpan="3">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endParaRPr kumimoji="0" lang="en-US" sz="1600" b="0" i="0" u="none" strike="noStrike" cap="none" normalizeH="0" baseline="0" dirty="0" smtClean="0">
                        <a:ln>
                          <a:noFill/>
                        </a:ln>
                        <a:solidFill>
                          <a:schemeClr val="tx1"/>
                        </a:solidFill>
                        <a:effectLst/>
                        <a:latin typeface="Tahoma" pitchFamily="34" charset="0"/>
                      </a:endParaRPr>
                    </a:p>
                  </a:txBody>
                  <a:tcPr marL="99047" marR="99047" marT="45708" marB="45708"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3665217742"/>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Accessing Sequential Data</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864128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The Lookup Stage</a:t>
            </a:r>
            <a:endParaRPr lang="en-US" altLang="en-US" dirty="0" smtClean="0"/>
          </a:p>
        </p:txBody>
      </p:sp>
      <p:sp>
        <p:nvSpPr>
          <p:cNvPr id="2" name="Content Placeholder 1"/>
          <p:cNvSpPr>
            <a:spLocks noGrp="1"/>
          </p:cNvSpPr>
          <p:nvPr>
            <p:ph idx="1"/>
          </p:nvPr>
        </p:nvSpPr>
        <p:spPr/>
        <p:txBody>
          <a:bodyPr/>
          <a:lstStyle/>
          <a:p>
            <a:r>
              <a:rPr lang="en-US" altLang="en-US" sz="2000" dirty="0"/>
              <a:t>Lookup Tables should be small enough to fit into physical memory </a:t>
            </a:r>
          </a:p>
          <a:p>
            <a:r>
              <a:rPr lang="en-US" altLang="en-US" sz="2000" dirty="0"/>
              <a:t>On a MPP you should partition the lookup tables using </a:t>
            </a:r>
            <a:r>
              <a:rPr lang="en-US" altLang="en-US" sz="2000" dirty="0">
                <a:solidFill>
                  <a:srgbClr val="CC0000"/>
                </a:solidFill>
              </a:rPr>
              <a:t>entire</a:t>
            </a:r>
            <a:r>
              <a:rPr lang="en-US" altLang="en-US" sz="2000" dirty="0"/>
              <a:t> partitioning method </a:t>
            </a:r>
            <a:r>
              <a:rPr lang="en-US" altLang="en-US" sz="2000" dirty="0">
                <a:solidFill>
                  <a:srgbClr val="CC0000"/>
                </a:solidFill>
              </a:rPr>
              <a:t>or</a:t>
            </a:r>
            <a:r>
              <a:rPr lang="en-US" altLang="en-US" sz="2000" dirty="0"/>
              <a:t> partition them by the same hash key as the source link</a:t>
            </a:r>
          </a:p>
          <a:p>
            <a:pPr lvl="1"/>
            <a:r>
              <a:rPr lang="en-US" altLang="en-US" sz="2400" dirty="0"/>
              <a:t>Entire results in multiple copies (one for each partition)</a:t>
            </a:r>
          </a:p>
          <a:p>
            <a:r>
              <a:rPr lang="en-US" altLang="en-US" sz="2000" dirty="0"/>
              <a:t>On a SMP, choose entire or accept the default (which is entire)</a:t>
            </a:r>
          </a:p>
          <a:p>
            <a:pPr lvl="1"/>
            <a:r>
              <a:rPr lang="en-US" altLang="en-US" sz="2400" dirty="0"/>
              <a:t>Entire does not result in multiple copies because memory is shared</a:t>
            </a:r>
          </a:p>
          <a:p>
            <a:endParaRPr lang="en-US" altLang="en-US" sz="2000" dirty="0"/>
          </a:p>
          <a:p>
            <a:endParaRPr lang="en-US" dirty="0"/>
          </a:p>
        </p:txBody>
      </p:sp>
    </p:spTree>
    <p:extLst>
      <p:ext uri="{BB962C8B-B14F-4D97-AF65-F5344CB8AC3E}">
        <p14:creationId xmlns:p14="http://schemas.microsoft.com/office/powerpoint/2010/main" val="1915190114"/>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altLang="en-US" sz="4000" dirty="0"/>
              <a:t>Join Stage</a:t>
            </a:r>
            <a:endParaRPr lang="en-US" dirty="0"/>
          </a:p>
        </p:txBody>
      </p:sp>
    </p:spTree>
    <p:extLst>
      <p:ext uri="{BB962C8B-B14F-4D97-AF65-F5344CB8AC3E}">
        <p14:creationId xmlns:p14="http://schemas.microsoft.com/office/powerpoint/2010/main" val="30799891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Join Stage</a:t>
            </a:r>
            <a:endParaRPr lang="en-US" altLang="en-US" dirty="0" smtClean="0"/>
          </a:p>
        </p:txBody>
      </p:sp>
      <p:sp>
        <p:nvSpPr>
          <p:cNvPr id="2" name="Content Placeholder 1"/>
          <p:cNvSpPr>
            <a:spLocks noGrp="1"/>
          </p:cNvSpPr>
          <p:nvPr>
            <p:ph idx="1"/>
          </p:nvPr>
        </p:nvSpPr>
        <p:spPr/>
        <p:txBody>
          <a:bodyPr/>
          <a:lstStyle/>
          <a:p>
            <a:r>
              <a:rPr lang="en-US" altLang="en-US" sz="2000" dirty="0"/>
              <a:t>Four types:</a:t>
            </a:r>
          </a:p>
          <a:p>
            <a:pPr lvl="1">
              <a:buFont typeface="Arial" panose="020B0604020202020204" pitchFamily="34" charset="0"/>
              <a:buChar char="•"/>
            </a:pPr>
            <a:r>
              <a:rPr lang="en-US" altLang="en-US" dirty="0"/>
              <a:t>Inner</a:t>
            </a:r>
          </a:p>
          <a:p>
            <a:pPr lvl="1">
              <a:buFont typeface="Arial" panose="020B0604020202020204" pitchFamily="34" charset="0"/>
              <a:buChar char="•"/>
            </a:pPr>
            <a:r>
              <a:rPr lang="en-US" altLang="en-US" dirty="0"/>
              <a:t>Left outer</a:t>
            </a:r>
          </a:p>
          <a:p>
            <a:pPr lvl="1">
              <a:buFont typeface="Arial" panose="020B0604020202020204" pitchFamily="34" charset="0"/>
              <a:buChar char="•"/>
            </a:pPr>
            <a:r>
              <a:rPr lang="en-US" altLang="en-US" dirty="0"/>
              <a:t>Right outer </a:t>
            </a:r>
          </a:p>
          <a:p>
            <a:pPr lvl="1">
              <a:buFont typeface="Arial" panose="020B0604020202020204" pitchFamily="34" charset="0"/>
              <a:buChar char="•"/>
            </a:pPr>
            <a:r>
              <a:rPr lang="en-US" altLang="en-US" dirty="0"/>
              <a:t>Full outer</a:t>
            </a:r>
          </a:p>
          <a:p>
            <a:pPr>
              <a:spcBef>
                <a:spcPct val="10000"/>
              </a:spcBef>
            </a:pPr>
            <a:r>
              <a:rPr lang="en-US" altLang="en-US" sz="2000" dirty="0"/>
              <a:t>2</a:t>
            </a:r>
            <a:r>
              <a:rPr lang="en-US" altLang="en-US" sz="2000" i="1" dirty="0"/>
              <a:t> </a:t>
            </a:r>
            <a:r>
              <a:rPr lang="en-US" altLang="en-US" sz="2000" dirty="0"/>
              <a:t>or more </a:t>
            </a:r>
            <a:r>
              <a:rPr lang="en-US" altLang="en-US" sz="2000" i="1" dirty="0"/>
              <a:t>sorted </a:t>
            </a:r>
            <a:r>
              <a:rPr lang="en-US" altLang="en-US" sz="2000" dirty="0"/>
              <a:t>input links, 1 output link </a:t>
            </a:r>
          </a:p>
          <a:p>
            <a:pPr lvl="1">
              <a:spcBef>
                <a:spcPct val="10000"/>
              </a:spcBef>
              <a:buFont typeface="Arial" panose="020B0604020202020204" pitchFamily="34" charset="0"/>
              <a:buChar char="•"/>
            </a:pPr>
            <a:r>
              <a:rPr lang="en-US" altLang="en-US" dirty="0"/>
              <a:t>"left" on </a:t>
            </a:r>
            <a:r>
              <a:rPr lang="en-US" altLang="en-US" dirty="0">
                <a:solidFill>
                  <a:srgbClr val="CC0000"/>
                </a:solidFill>
              </a:rPr>
              <a:t>primary input</a:t>
            </a:r>
            <a:r>
              <a:rPr lang="en-US" altLang="en-US" dirty="0"/>
              <a:t>, "right" on </a:t>
            </a:r>
            <a:r>
              <a:rPr lang="en-US" altLang="en-US" dirty="0">
                <a:solidFill>
                  <a:srgbClr val="CC0000"/>
                </a:solidFill>
              </a:rPr>
              <a:t>secondary input</a:t>
            </a:r>
          </a:p>
          <a:p>
            <a:pPr lvl="1">
              <a:spcBef>
                <a:spcPct val="10000"/>
              </a:spcBef>
              <a:buFont typeface="Arial" panose="020B0604020202020204" pitchFamily="34" charset="0"/>
              <a:buChar char="•"/>
            </a:pPr>
            <a:r>
              <a:rPr lang="en-US" altLang="en-US" dirty="0"/>
              <a:t>Pre-sort make joins "lightweight": few rows need to be in RAM</a:t>
            </a:r>
          </a:p>
          <a:p>
            <a:pPr>
              <a:spcBef>
                <a:spcPct val="10000"/>
              </a:spcBef>
            </a:pPr>
            <a:r>
              <a:rPr lang="en-US" altLang="en-US" sz="2000" dirty="0"/>
              <a:t>Follow the RDBMS-style relational model</a:t>
            </a:r>
          </a:p>
          <a:p>
            <a:pPr lvl="1">
              <a:spcBef>
                <a:spcPct val="10000"/>
              </a:spcBef>
              <a:buFont typeface="Arial" panose="020B0604020202020204" pitchFamily="34" charset="0"/>
              <a:buChar char="•"/>
            </a:pPr>
            <a:r>
              <a:rPr lang="en-US" altLang="en-US" dirty="0"/>
              <a:t>Cross-products in case of duplicates</a:t>
            </a:r>
          </a:p>
          <a:p>
            <a:pPr lvl="1">
              <a:spcBef>
                <a:spcPct val="10000"/>
              </a:spcBef>
              <a:buFont typeface="Arial" panose="020B0604020202020204" pitchFamily="34" charset="0"/>
              <a:buChar char="•"/>
            </a:pPr>
            <a:r>
              <a:rPr lang="en-US" altLang="en-US" dirty="0"/>
              <a:t>Matching entries are reusable for multiple matches</a:t>
            </a:r>
          </a:p>
          <a:p>
            <a:pPr lvl="1">
              <a:spcBef>
                <a:spcPct val="10000"/>
              </a:spcBef>
              <a:buFont typeface="Arial" panose="020B0604020202020204" pitchFamily="34" charset="0"/>
              <a:buChar char="•"/>
            </a:pPr>
            <a:r>
              <a:rPr lang="en-US" altLang="en-US" dirty="0"/>
              <a:t>Non-matching entries can be captured (Left, Right, Full)</a:t>
            </a:r>
          </a:p>
          <a:p>
            <a:pPr>
              <a:spcBef>
                <a:spcPct val="10000"/>
              </a:spcBef>
            </a:pPr>
            <a:r>
              <a:rPr lang="en-US" altLang="en-US" sz="2000" dirty="0"/>
              <a:t>No fail/reject option for missed matches</a:t>
            </a:r>
          </a:p>
          <a:p>
            <a:endParaRPr lang="en-US" altLang="en-US" dirty="0"/>
          </a:p>
          <a:p>
            <a:endParaRPr lang="en-US" dirty="0"/>
          </a:p>
        </p:txBody>
      </p:sp>
    </p:spTree>
    <p:extLst>
      <p:ext uri="{BB962C8B-B14F-4D97-AF65-F5344CB8AC3E}">
        <p14:creationId xmlns:p14="http://schemas.microsoft.com/office/powerpoint/2010/main" val="1104106852"/>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dirty="0"/>
              <a:t>Job With Join Stage</a:t>
            </a:r>
            <a:endParaRPr lang="en-US" altLang="en-US" dirty="0" smtClean="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1223963"/>
            <a:ext cx="8242300" cy="477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1223963"/>
            <a:ext cx="8242300" cy="477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4"/>
          <p:cNvSpPr>
            <a:spLocks noChangeArrowheads="1"/>
          </p:cNvSpPr>
          <p:nvPr/>
        </p:nvSpPr>
        <p:spPr bwMode="auto">
          <a:xfrm>
            <a:off x="6203951" y="2276475"/>
            <a:ext cx="1447326" cy="628650"/>
          </a:xfrm>
          <a:prstGeom prst="wedgeRoundRectCallout">
            <a:avLst>
              <a:gd name="adj1" fmla="val -135875"/>
              <a:gd name="adj2" fmla="val -5556"/>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dirty="0">
                <a:solidFill>
                  <a:srgbClr val="FFFF00"/>
                </a:solidFill>
              </a:rPr>
              <a:t>Right input link </a:t>
            </a:r>
          </a:p>
        </p:txBody>
      </p:sp>
      <p:sp>
        <p:nvSpPr>
          <p:cNvPr id="9" name="AutoShape 5"/>
          <p:cNvSpPr>
            <a:spLocks noChangeArrowheads="1"/>
          </p:cNvSpPr>
          <p:nvPr/>
        </p:nvSpPr>
        <p:spPr bwMode="auto">
          <a:xfrm>
            <a:off x="5910264" y="3565525"/>
            <a:ext cx="1678600" cy="628650"/>
          </a:xfrm>
          <a:prstGeom prst="wedgeRoundRectCallout">
            <a:avLst>
              <a:gd name="adj1" fmla="val -98000"/>
              <a:gd name="adj2" fmla="val 86870"/>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9900"/>
                </a:solidFill>
              </a:rPr>
              <a:t>Join stage</a:t>
            </a:r>
          </a:p>
        </p:txBody>
      </p:sp>
      <p:sp>
        <p:nvSpPr>
          <p:cNvPr id="10" name="AutoShape 6"/>
          <p:cNvSpPr>
            <a:spLocks noChangeArrowheads="1"/>
          </p:cNvSpPr>
          <p:nvPr/>
        </p:nvSpPr>
        <p:spPr bwMode="auto">
          <a:xfrm>
            <a:off x="1293814" y="2911475"/>
            <a:ext cx="1405548" cy="628650"/>
          </a:xfrm>
          <a:prstGeom prst="wedgeRoundRectCallout">
            <a:avLst>
              <a:gd name="adj1" fmla="val 85667"/>
              <a:gd name="adj2" fmla="val 230051"/>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Left input link</a:t>
            </a:r>
          </a:p>
        </p:txBody>
      </p:sp>
      <p:sp>
        <p:nvSpPr>
          <p:cNvPr id="3" name="Footer Placeholder 2"/>
          <p:cNvSpPr>
            <a:spLocks noGrp="1"/>
          </p:cNvSpPr>
          <p:nvPr>
            <p:ph type="ftr" sz="quarter" idx="11"/>
          </p:nvPr>
        </p:nvSpPr>
        <p:spPr/>
        <p:txBody>
          <a:bodyPr/>
          <a:lstStyle/>
          <a:p>
            <a:r>
              <a:rPr lang="en-US" smtClean="0"/>
              <a:t>Capgemini Internal</a:t>
            </a:r>
            <a:endParaRPr lang="en-US"/>
          </a:p>
        </p:txBody>
      </p:sp>
    </p:spTree>
    <p:extLst>
      <p:ext uri="{BB962C8B-B14F-4D97-AF65-F5344CB8AC3E}">
        <p14:creationId xmlns:p14="http://schemas.microsoft.com/office/powerpoint/2010/main" val="3164246137"/>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a:spLocks noGrp="1" noChangeArrowheads="1"/>
          </p:cNvSpPr>
          <p:nvPr>
            <p:ph type="title"/>
          </p:nvPr>
        </p:nvSpPr>
        <p:spPr/>
        <p:txBody>
          <a:bodyPr/>
          <a:lstStyle/>
          <a:p>
            <a:pPr eaLnBrk="1" hangingPunct="1"/>
            <a:r>
              <a:rPr altLang="en-US" smtClean="0"/>
              <a:t>Join Stage Editor</a:t>
            </a:r>
          </a:p>
        </p:txBody>
      </p:sp>
      <p:sp>
        <p:nvSpPr>
          <p:cNvPr id="2" name="Content Placeholder 1"/>
          <p:cNvSpPr>
            <a:spLocks noGrp="1"/>
          </p:cNvSpPr>
          <p:nvPr>
            <p:ph idx="1"/>
          </p:nvPr>
        </p:nvSpPr>
        <p:spPr/>
        <p:txBody>
          <a:bodyPr/>
          <a:lstStyle/>
          <a:p>
            <a:endParaRPr lang="en-US"/>
          </a:p>
        </p:txBody>
      </p:sp>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362" y="1131888"/>
            <a:ext cx="7331646" cy="477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AutoShape 4"/>
          <p:cNvSpPr>
            <a:spLocks noChangeArrowheads="1"/>
          </p:cNvSpPr>
          <p:nvPr/>
        </p:nvSpPr>
        <p:spPr bwMode="auto">
          <a:xfrm>
            <a:off x="3866472" y="2198302"/>
            <a:ext cx="1324860" cy="469197"/>
          </a:xfrm>
          <a:prstGeom prst="wedgeRoundRectCallout">
            <a:avLst>
              <a:gd name="adj1" fmla="val -56699"/>
              <a:gd name="adj2" fmla="val 225505"/>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Column to match </a:t>
            </a:r>
          </a:p>
        </p:txBody>
      </p:sp>
      <p:sp>
        <p:nvSpPr>
          <p:cNvPr id="18" name="AutoShape 5"/>
          <p:cNvSpPr>
            <a:spLocks noChangeArrowheads="1"/>
          </p:cNvSpPr>
          <p:nvPr/>
        </p:nvSpPr>
        <p:spPr bwMode="auto">
          <a:xfrm>
            <a:off x="5661816" y="3997071"/>
            <a:ext cx="2188068" cy="760667"/>
          </a:xfrm>
          <a:prstGeom prst="wedgeRoundRectCallout">
            <a:avLst>
              <a:gd name="adj1" fmla="val -14046"/>
              <a:gd name="adj2" fmla="val 102648"/>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dirty="0">
                <a:solidFill>
                  <a:srgbClr val="FFFF00"/>
                </a:solidFill>
              </a:rPr>
              <a:t>Select if multiple columns make up the join key</a:t>
            </a:r>
          </a:p>
        </p:txBody>
      </p:sp>
      <p:sp>
        <p:nvSpPr>
          <p:cNvPr id="19" name="AutoShape 6"/>
          <p:cNvSpPr>
            <a:spLocks noChangeArrowheads="1"/>
          </p:cNvSpPr>
          <p:nvPr/>
        </p:nvSpPr>
        <p:spPr bwMode="auto">
          <a:xfrm>
            <a:off x="931864" y="4913313"/>
            <a:ext cx="1324860" cy="469197"/>
          </a:xfrm>
          <a:prstGeom prst="wedgeRoundRectCallout">
            <a:avLst>
              <a:gd name="adj1" fmla="val 149588"/>
              <a:gd name="adj2" fmla="val -153282"/>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Select join type</a:t>
            </a:r>
          </a:p>
        </p:txBody>
      </p:sp>
      <p:sp>
        <p:nvSpPr>
          <p:cNvPr id="20" name="AutoShape 7"/>
          <p:cNvSpPr>
            <a:spLocks noChangeArrowheads="1"/>
          </p:cNvSpPr>
          <p:nvPr/>
        </p:nvSpPr>
        <p:spPr bwMode="auto">
          <a:xfrm>
            <a:off x="5629036" y="1421894"/>
            <a:ext cx="1337153" cy="534362"/>
          </a:xfrm>
          <a:prstGeom prst="wedgeRoundRectCallout">
            <a:avLst>
              <a:gd name="adj1" fmla="val -76222"/>
              <a:gd name="adj2" fmla="val 201662"/>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Select left input link</a:t>
            </a:r>
          </a:p>
        </p:txBody>
      </p:sp>
      <p:sp>
        <p:nvSpPr>
          <p:cNvPr id="21" name="Rectangle 8"/>
          <p:cNvSpPr>
            <a:spLocks noChangeArrowheads="1"/>
          </p:cNvSpPr>
          <p:nvPr/>
        </p:nvSpPr>
        <p:spPr bwMode="auto">
          <a:xfrm>
            <a:off x="2563813" y="4757738"/>
            <a:ext cx="2194897"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50000"/>
              </a:spcBef>
              <a:buClr>
                <a:srgbClr val="990000"/>
              </a:buClr>
              <a:buFontTx/>
              <a:buNone/>
            </a:pPr>
            <a:r>
              <a:rPr lang="en-US" altLang="en-US" sz="1800">
                <a:solidFill>
                  <a:srgbClr val="DE0679"/>
                </a:solidFill>
              </a:rPr>
              <a:t>One of four variants:</a:t>
            </a:r>
          </a:p>
          <a:p>
            <a:pPr lvl="1" eaLnBrk="1" hangingPunct="1">
              <a:lnSpc>
                <a:spcPct val="50000"/>
              </a:lnSpc>
              <a:spcBef>
                <a:spcPct val="50000"/>
              </a:spcBef>
              <a:buClr>
                <a:srgbClr val="990000"/>
              </a:buClr>
              <a:buFontTx/>
              <a:buChar char="–"/>
            </a:pPr>
            <a:r>
              <a:rPr lang="en-US" altLang="en-US">
                <a:solidFill>
                  <a:srgbClr val="DE0679"/>
                </a:solidFill>
              </a:rPr>
              <a:t>	Inner</a:t>
            </a:r>
          </a:p>
          <a:p>
            <a:pPr lvl="1" eaLnBrk="1" hangingPunct="1">
              <a:lnSpc>
                <a:spcPct val="50000"/>
              </a:lnSpc>
              <a:spcBef>
                <a:spcPct val="50000"/>
              </a:spcBef>
              <a:buClr>
                <a:srgbClr val="990000"/>
              </a:buClr>
              <a:buFontTx/>
              <a:buChar char="–"/>
            </a:pPr>
            <a:r>
              <a:rPr lang="en-US" altLang="en-US">
                <a:solidFill>
                  <a:srgbClr val="DE0679"/>
                </a:solidFill>
              </a:rPr>
              <a:t>	Left Outer</a:t>
            </a:r>
          </a:p>
          <a:p>
            <a:pPr lvl="1" eaLnBrk="1" hangingPunct="1">
              <a:lnSpc>
                <a:spcPct val="50000"/>
              </a:lnSpc>
              <a:spcBef>
                <a:spcPct val="50000"/>
              </a:spcBef>
              <a:buClr>
                <a:srgbClr val="990000"/>
              </a:buClr>
              <a:buFontTx/>
              <a:buChar char="–"/>
            </a:pPr>
            <a:r>
              <a:rPr lang="en-US" altLang="en-US">
                <a:solidFill>
                  <a:srgbClr val="DE0679"/>
                </a:solidFill>
              </a:rPr>
              <a:t>	Right Outer</a:t>
            </a:r>
          </a:p>
          <a:p>
            <a:pPr lvl="1" eaLnBrk="1" hangingPunct="1">
              <a:lnSpc>
                <a:spcPct val="50000"/>
              </a:lnSpc>
              <a:spcBef>
                <a:spcPct val="50000"/>
              </a:spcBef>
              <a:buClr>
                <a:srgbClr val="990000"/>
              </a:buClr>
              <a:buFontTx/>
              <a:buChar char="–"/>
            </a:pPr>
            <a:r>
              <a:rPr lang="en-US" altLang="en-US">
                <a:solidFill>
                  <a:srgbClr val="DE0679"/>
                </a:solidFill>
              </a:rPr>
              <a:t>	Full Outer</a:t>
            </a:r>
          </a:p>
        </p:txBody>
      </p:sp>
      <p:sp>
        <p:nvSpPr>
          <p:cNvPr id="22" name="Rectangle 9"/>
          <p:cNvSpPr>
            <a:spLocks noChangeArrowheads="1"/>
          </p:cNvSpPr>
          <p:nvPr/>
        </p:nvSpPr>
        <p:spPr bwMode="auto">
          <a:xfrm>
            <a:off x="6297613" y="1855789"/>
            <a:ext cx="310454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50000"/>
              </a:spcBef>
              <a:buClr>
                <a:srgbClr val="990000"/>
              </a:buClr>
              <a:buFontTx/>
              <a:buNone/>
            </a:pPr>
            <a:r>
              <a:rPr lang="en-US" altLang="en-US" sz="1800">
                <a:solidFill>
                  <a:srgbClr val="DE0679"/>
                </a:solidFill>
              </a:rPr>
              <a:t>Link Order immaterial for Inner and Full Outer Joins, but very important for Left/Right Outer joins)</a:t>
            </a:r>
          </a:p>
        </p:txBody>
      </p:sp>
      <p:sp>
        <p:nvSpPr>
          <p:cNvPr id="23" name="Rectangle 10"/>
          <p:cNvSpPr>
            <a:spLocks noChangeArrowheads="1"/>
          </p:cNvSpPr>
          <p:nvPr/>
        </p:nvSpPr>
        <p:spPr bwMode="auto">
          <a:xfrm>
            <a:off x="7156451" y="5413375"/>
            <a:ext cx="21948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50000"/>
              </a:spcBef>
              <a:buClr>
                <a:srgbClr val="990000"/>
              </a:buClr>
              <a:buFontTx/>
              <a:buNone/>
            </a:pPr>
            <a:r>
              <a:rPr lang="en-US" altLang="en-US" sz="1800">
                <a:solidFill>
                  <a:srgbClr val="DE0679"/>
                </a:solidFill>
              </a:rPr>
              <a:t>Multiple key columns allowed</a:t>
            </a:r>
          </a:p>
        </p:txBody>
      </p:sp>
    </p:spTree>
    <p:extLst>
      <p:ext uri="{BB962C8B-B14F-4D97-AF65-F5344CB8AC3E}">
        <p14:creationId xmlns:p14="http://schemas.microsoft.com/office/powerpoint/2010/main" val="945108237"/>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pPr eaLnBrk="1" hangingPunct="1">
              <a:defRPr/>
            </a:pPr>
            <a:r>
              <a:rPr dirty="0" smtClean="0"/>
              <a:t>Join Stage Behavior</a:t>
            </a:r>
          </a:p>
        </p:txBody>
      </p:sp>
      <p:sp>
        <p:nvSpPr>
          <p:cNvPr id="2" name="Content Placeholder 1"/>
          <p:cNvSpPr>
            <a:spLocks noGrp="1"/>
          </p:cNvSpPr>
          <p:nvPr>
            <p:ph idx="1"/>
          </p:nvPr>
        </p:nvSpPr>
        <p:spPr/>
        <p:txBody>
          <a:bodyPr/>
          <a:lstStyle/>
          <a:p>
            <a:r>
              <a:rPr lang="en-US" altLang="en-US" dirty="0"/>
              <a:t>We shall first use a simplest case, optimal input: </a:t>
            </a:r>
          </a:p>
          <a:p>
            <a:pPr lvl="1"/>
            <a:r>
              <a:rPr lang="en-US" altLang="en-US" dirty="0"/>
              <a:t> two input links: "left" as primary, "right" as secondary </a:t>
            </a:r>
          </a:p>
          <a:p>
            <a:pPr lvl="1"/>
            <a:r>
              <a:rPr lang="en-US" altLang="en-US" dirty="0"/>
              <a:t> sorted on key column (here "Citizen"), </a:t>
            </a:r>
          </a:p>
          <a:p>
            <a:pPr lvl="1"/>
            <a:r>
              <a:rPr lang="en-US" altLang="en-US" dirty="0"/>
              <a:t> </a:t>
            </a:r>
            <a:r>
              <a:rPr lang="en-US" altLang="en-US" b="1" u="sng" dirty="0"/>
              <a:t>without</a:t>
            </a:r>
            <a:r>
              <a:rPr lang="en-US" altLang="en-US" dirty="0"/>
              <a:t> duplicates on key</a:t>
            </a:r>
          </a:p>
          <a:p>
            <a:endParaRPr lang="en-US" dirty="0"/>
          </a:p>
        </p:txBody>
      </p:sp>
      <p:graphicFrame>
        <p:nvGraphicFramePr>
          <p:cNvPr id="9" name="Group 4"/>
          <p:cNvGraphicFramePr>
            <a:graphicFrameLocks noGrp="1"/>
          </p:cNvGraphicFramePr>
          <p:nvPr>
            <p:extLst>
              <p:ext uri="{D42A27DB-BD31-4B8C-83A1-F6EECF244321}">
                <p14:modId xmlns:p14="http://schemas.microsoft.com/office/powerpoint/2010/main" val="1228783688"/>
              </p:ext>
            </p:extLst>
          </p:nvPr>
        </p:nvGraphicFramePr>
        <p:xfrm>
          <a:off x="361725" y="3713163"/>
          <a:ext cx="3397624" cy="1146175"/>
        </p:xfrm>
        <a:graphic>
          <a:graphicData uri="http://schemas.openxmlformats.org/drawingml/2006/table">
            <a:tbl>
              <a:tblPr/>
              <a:tblGrid>
                <a:gridCol w="1778877"/>
                <a:gridCol w="1618747"/>
              </a:tblGrid>
              <a:tr h="431683">
                <a:tc gridSpan="2">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800" b="1" i="0" u="none" strike="noStrike" cap="none" normalizeH="0" baseline="0" smtClean="0">
                          <a:ln>
                            <a:noFill/>
                          </a:ln>
                          <a:solidFill>
                            <a:schemeClr val="tx1"/>
                          </a:solidFill>
                          <a:effectLst/>
                          <a:latin typeface="Tahoma" pitchFamily="34" charset="0"/>
                        </a:rPr>
                        <a:t>  </a:t>
                      </a:r>
                      <a:r>
                        <a:rPr kumimoji="0" lang="en-US" sz="1800" b="1" i="0" u="sng" strike="noStrike" cap="none" normalizeH="0" baseline="0" smtClean="0">
                          <a:ln>
                            <a:noFill/>
                          </a:ln>
                          <a:solidFill>
                            <a:schemeClr val="tx1"/>
                          </a:solidFill>
                          <a:effectLst/>
                          <a:latin typeface="Tahoma" pitchFamily="34" charset="0"/>
                        </a:rPr>
                        <a:t>Revolution</a:t>
                      </a:r>
                      <a:r>
                        <a:rPr kumimoji="0" lang="en-US" sz="1800" b="1" i="0" u="none" strike="noStrike" cap="none" normalizeH="0" baseline="0" smtClean="0">
                          <a:ln>
                            <a:noFill/>
                          </a:ln>
                          <a:solidFill>
                            <a:schemeClr val="tx1"/>
                          </a:solidFill>
                          <a:effectLst/>
                          <a:latin typeface="Tahoma" pitchFamily="34" charset="0"/>
                        </a:rPr>
                        <a:t>            </a:t>
                      </a:r>
                      <a:r>
                        <a:rPr kumimoji="0" lang="en-US" sz="1800" b="1" i="0" u="sng" strike="noStrike" cap="none" normalizeH="0" baseline="0" smtClean="0">
                          <a:ln>
                            <a:noFill/>
                          </a:ln>
                          <a:solidFill>
                            <a:schemeClr val="tx1"/>
                          </a:solidFill>
                          <a:effectLst/>
                          <a:latin typeface="Tahoma" pitchFamily="34" charset="0"/>
                        </a:rPr>
                        <a:t>Citizen</a:t>
                      </a:r>
                    </a:p>
                  </a:txBody>
                  <a:tcPr marL="99078" marR="99078"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hMerge="1">
                  <a:txBody>
                    <a:bodyPr/>
                    <a:lstStyle/>
                    <a:p>
                      <a:endParaRPr lang="en-US"/>
                    </a:p>
                  </a:txBody>
                  <a:tcPr/>
                </a:tc>
              </a:tr>
              <a:tr h="415812">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1789</a:t>
                      </a:r>
                    </a:p>
                  </a:txBody>
                  <a:tcPr marL="99078" marR="9907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Lefty</a:t>
                      </a:r>
                    </a:p>
                  </a:txBody>
                  <a:tcPr marL="99078" marR="9907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8679">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1776</a:t>
                      </a:r>
                    </a:p>
                  </a:txBody>
                  <a:tcPr marL="99078" marR="9907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M_B_Dextrous</a:t>
                      </a:r>
                    </a:p>
                  </a:txBody>
                  <a:tcPr marL="99078" marR="9907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 name="Group 17"/>
          <p:cNvGraphicFramePr>
            <a:graphicFrameLocks noGrp="1"/>
          </p:cNvGraphicFramePr>
          <p:nvPr>
            <p:extLst>
              <p:ext uri="{D42A27DB-BD31-4B8C-83A1-F6EECF244321}">
                <p14:modId xmlns:p14="http://schemas.microsoft.com/office/powerpoint/2010/main" val="779538326"/>
              </p:ext>
            </p:extLst>
          </p:nvPr>
        </p:nvGraphicFramePr>
        <p:xfrm>
          <a:off x="5454424" y="3683000"/>
          <a:ext cx="3399086" cy="1146175"/>
        </p:xfrm>
        <a:graphic>
          <a:graphicData uri="http://schemas.openxmlformats.org/drawingml/2006/table">
            <a:tbl>
              <a:tblPr/>
              <a:tblGrid>
                <a:gridCol w="1740763"/>
                <a:gridCol w="1658323"/>
              </a:tblGrid>
              <a:tr h="431683">
                <a:tc gridSpan="2">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800" b="1" i="0" u="none" strike="noStrike" cap="none" normalizeH="0" baseline="0" smtClean="0">
                          <a:ln>
                            <a:noFill/>
                          </a:ln>
                          <a:solidFill>
                            <a:schemeClr val="tx1"/>
                          </a:solidFill>
                          <a:effectLst/>
                          <a:latin typeface="Tahoma" pitchFamily="34" charset="0"/>
                        </a:rPr>
                        <a:t>   </a:t>
                      </a:r>
                      <a:r>
                        <a:rPr kumimoji="0" lang="en-US" sz="1800" b="1" i="0" u="sng" strike="noStrike" cap="none" normalizeH="0" baseline="0" smtClean="0">
                          <a:ln>
                            <a:noFill/>
                          </a:ln>
                          <a:solidFill>
                            <a:schemeClr val="tx1"/>
                          </a:solidFill>
                          <a:effectLst/>
                          <a:latin typeface="Tahoma" pitchFamily="34" charset="0"/>
                        </a:rPr>
                        <a:t>Citizen </a:t>
                      </a:r>
                      <a:r>
                        <a:rPr kumimoji="0" lang="en-US" sz="1800" b="1" i="0" u="none" strike="noStrike" cap="none" normalizeH="0" baseline="0" smtClean="0">
                          <a:ln>
                            <a:noFill/>
                          </a:ln>
                          <a:solidFill>
                            <a:schemeClr val="tx1"/>
                          </a:solidFill>
                          <a:effectLst/>
                          <a:latin typeface="Tahoma" pitchFamily="34" charset="0"/>
                        </a:rPr>
                        <a:t>              </a:t>
                      </a:r>
                      <a:r>
                        <a:rPr kumimoji="0" lang="en-US" sz="1800" b="1" i="0" u="sng" strike="noStrike" cap="none" normalizeH="0" baseline="0" smtClean="0">
                          <a:ln>
                            <a:noFill/>
                          </a:ln>
                          <a:solidFill>
                            <a:schemeClr val="tx1"/>
                          </a:solidFill>
                          <a:effectLst/>
                          <a:latin typeface="Tahoma" pitchFamily="34" charset="0"/>
                        </a:rPr>
                        <a:t>Exchange</a:t>
                      </a:r>
                    </a:p>
                  </a:txBody>
                  <a:tcPr marL="99074" marR="99074"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hMerge="1">
                  <a:txBody>
                    <a:bodyPr/>
                    <a:lstStyle/>
                    <a:p>
                      <a:endParaRPr lang="en-US"/>
                    </a:p>
                  </a:txBody>
                  <a:tcPr/>
                </a:tc>
              </a:tr>
              <a:tr h="415812">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M_B_Dextrous </a:t>
                      </a:r>
                    </a:p>
                  </a:txBody>
                  <a:tcPr marL="99074" marR="99074"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Nasdaq </a:t>
                      </a:r>
                    </a:p>
                  </a:txBody>
                  <a:tcPr marL="99074" marR="99074"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8679">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Righty </a:t>
                      </a:r>
                    </a:p>
                  </a:txBody>
                  <a:tcPr marL="99074" marR="99074"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NYSE </a:t>
                      </a:r>
                    </a:p>
                  </a:txBody>
                  <a:tcPr marL="99074" marR="99074"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 name="AutoShape 30"/>
          <p:cNvSpPr>
            <a:spLocks noChangeArrowheads="1"/>
          </p:cNvSpPr>
          <p:nvPr/>
        </p:nvSpPr>
        <p:spPr bwMode="auto">
          <a:xfrm>
            <a:off x="4132036" y="5276850"/>
            <a:ext cx="1233505" cy="831850"/>
          </a:xfrm>
          <a:prstGeom prst="wedgeRoundRectCallout">
            <a:avLst>
              <a:gd name="adj1" fmla="val 94301"/>
              <a:gd name="adj2" fmla="val -100380"/>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Join key column</a:t>
            </a:r>
          </a:p>
        </p:txBody>
      </p:sp>
      <p:sp>
        <p:nvSpPr>
          <p:cNvPr id="12" name="Rectangle 31"/>
          <p:cNvSpPr>
            <a:spLocks noChangeArrowheads="1"/>
          </p:cNvSpPr>
          <p:nvPr/>
        </p:nvSpPr>
        <p:spPr bwMode="auto">
          <a:xfrm>
            <a:off x="507546" y="3260725"/>
            <a:ext cx="3492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0"/>
              </a:spcBef>
              <a:buClrTx/>
              <a:buFontTx/>
              <a:buNone/>
            </a:pPr>
            <a:r>
              <a:rPr lang="en-US" altLang="en-US" sz="1800" u="sng" dirty="0"/>
              <a:t>Left link (primary input)</a:t>
            </a:r>
            <a:r>
              <a:rPr lang="en-US" altLang="en-US" sz="1800" dirty="0"/>
              <a:t>               </a:t>
            </a:r>
          </a:p>
        </p:txBody>
      </p:sp>
      <p:sp>
        <p:nvSpPr>
          <p:cNvPr id="13" name="Rectangle 32"/>
          <p:cNvSpPr>
            <a:spLocks noChangeArrowheads="1"/>
          </p:cNvSpPr>
          <p:nvPr/>
        </p:nvSpPr>
        <p:spPr bwMode="auto">
          <a:xfrm>
            <a:off x="5725432" y="3289754"/>
            <a:ext cx="304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0"/>
              </a:spcBef>
              <a:buClrTx/>
              <a:buFontTx/>
              <a:buNone/>
            </a:pPr>
            <a:r>
              <a:rPr lang="en-US" altLang="en-US" sz="1800" u="sng" dirty="0"/>
              <a:t>Right link (secondary input)</a:t>
            </a:r>
            <a:r>
              <a:rPr lang="en-US" altLang="en-US" sz="1800" dirty="0"/>
              <a:t> </a:t>
            </a:r>
          </a:p>
        </p:txBody>
      </p:sp>
    </p:spTree>
    <p:extLst>
      <p:ext uri="{BB962C8B-B14F-4D97-AF65-F5344CB8AC3E}">
        <p14:creationId xmlns:p14="http://schemas.microsoft.com/office/powerpoint/2010/main" val="3377583390"/>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dirty="0"/>
              <a:t>Inner Join </a:t>
            </a:r>
            <a:endParaRPr lang="en-US" altLang="en-US" dirty="0" smtClean="0"/>
          </a:p>
        </p:txBody>
      </p:sp>
      <p:sp>
        <p:nvSpPr>
          <p:cNvPr id="2" name="Content Placeholder 1"/>
          <p:cNvSpPr>
            <a:spLocks noGrp="1"/>
          </p:cNvSpPr>
          <p:nvPr>
            <p:ph idx="1"/>
          </p:nvPr>
        </p:nvSpPr>
        <p:spPr/>
        <p:txBody>
          <a:bodyPr/>
          <a:lstStyle/>
          <a:p>
            <a:r>
              <a:rPr lang="en-US" altLang="en-US" sz="2400" dirty="0"/>
              <a:t>Transfers rows from both data sets whose key columns have matching values</a:t>
            </a:r>
          </a:p>
          <a:p>
            <a:r>
              <a:rPr lang="en-US" altLang="en-US" sz="2400" dirty="0"/>
              <a:t>Treats both inputs symmetrically</a:t>
            </a:r>
          </a:p>
          <a:p>
            <a:endParaRPr lang="en-US" altLang="en-US" sz="2400" dirty="0"/>
          </a:p>
          <a:p>
            <a:pPr>
              <a:buFont typeface="Webdings" pitchFamily="18" charset="2"/>
              <a:buNone/>
            </a:pPr>
            <a:r>
              <a:rPr lang="en-US" altLang="en-US" sz="1800" dirty="0"/>
              <a:t>Output of inner join on key Citizen</a:t>
            </a:r>
            <a:r>
              <a:rPr lang="en-US" altLang="en-US" sz="2400" dirty="0"/>
              <a:t> </a:t>
            </a:r>
          </a:p>
          <a:p>
            <a:endParaRPr lang="en-US" dirty="0"/>
          </a:p>
        </p:txBody>
      </p:sp>
      <p:graphicFrame>
        <p:nvGraphicFramePr>
          <p:cNvPr id="8" name="Group 4"/>
          <p:cNvGraphicFramePr>
            <a:graphicFrameLocks/>
          </p:cNvGraphicFramePr>
          <p:nvPr>
            <p:extLst>
              <p:ext uri="{D42A27DB-BD31-4B8C-83A1-F6EECF244321}">
                <p14:modId xmlns:p14="http://schemas.microsoft.com/office/powerpoint/2010/main" val="2361376736"/>
              </p:ext>
            </p:extLst>
          </p:nvPr>
        </p:nvGraphicFramePr>
        <p:xfrm>
          <a:off x="182336" y="4078968"/>
          <a:ext cx="8845550" cy="1641476"/>
        </p:xfrm>
        <a:graphic>
          <a:graphicData uri="http://schemas.openxmlformats.org/drawingml/2006/table">
            <a:tbl>
              <a:tblPr/>
              <a:tblGrid>
                <a:gridCol w="2675916"/>
                <a:gridCol w="3409914"/>
                <a:gridCol w="2759720"/>
              </a:tblGrid>
              <a:tr h="571500">
                <a:tc gridSpan="3">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800" b="1" i="0" u="none" strike="noStrike" cap="none" normalizeH="0" baseline="0" dirty="0" smtClean="0">
                          <a:ln>
                            <a:noFill/>
                          </a:ln>
                          <a:solidFill>
                            <a:schemeClr val="tx1"/>
                          </a:solidFill>
                          <a:effectLst/>
                          <a:latin typeface="Tahoma" pitchFamily="34" charset="0"/>
                        </a:rPr>
                        <a:t>  </a:t>
                      </a:r>
                      <a:r>
                        <a:rPr kumimoji="0" lang="en-US" sz="1800" b="1" i="0" u="sng" strike="noStrike" cap="none" normalizeH="0" baseline="0" dirty="0" smtClean="0">
                          <a:ln>
                            <a:noFill/>
                          </a:ln>
                          <a:solidFill>
                            <a:schemeClr val="tx1"/>
                          </a:solidFill>
                          <a:effectLst/>
                          <a:latin typeface="Tahoma" pitchFamily="34" charset="0"/>
                        </a:rPr>
                        <a:t>Revolution</a:t>
                      </a:r>
                      <a:r>
                        <a:rPr kumimoji="0" lang="en-US" sz="1800" b="1" i="0" u="none" strike="noStrike" cap="none" normalizeH="0" baseline="0" dirty="0" smtClean="0">
                          <a:ln>
                            <a:noFill/>
                          </a:ln>
                          <a:solidFill>
                            <a:schemeClr val="tx1"/>
                          </a:solidFill>
                          <a:effectLst/>
                          <a:latin typeface="Tahoma" pitchFamily="34" charset="0"/>
                        </a:rPr>
                        <a:t>            </a:t>
                      </a:r>
                      <a:r>
                        <a:rPr kumimoji="0" lang="en-US" sz="1800" b="1" i="0" u="sng" strike="noStrike" cap="none" normalizeH="0" baseline="0" dirty="0" smtClean="0">
                          <a:ln>
                            <a:noFill/>
                          </a:ln>
                          <a:solidFill>
                            <a:schemeClr val="tx1"/>
                          </a:solidFill>
                          <a:effectLst/>
                          <a:latin typeface="Tahoma" pitchFamily="34" charset="0"/>
                        </a:rPr>
                        <a:t>Citizen </a:t>
                      </a:r>
                      <a:r>
                        <a:rPr kumimoji="0" lang="en-US" sz="1800" b="1" i="0" u="none" strike="noStrike" cap="none" normalizeH="0" baseline="0" dirty="0" smtClean="0">
                          <a:ln>
                            <a:noFill/>
                          </a:ln>
                          <a:solidFill>
                            <a:schemeClr val="tx1"/>
                          </a:solidFill>
                          <a:effectLst/>
                          <a:latin typeface="Tahoma" pitchFamily="34" charset="0"/>
                        </a:rPr>
                        <a:t>             </a:t>
                      </a:r>
                      <a:r>
                        <a:rPr kumimoji="0" lang="en-US" sz="1800" b="1" i="0" u="sng" strike="noStrike" cap="none" normalizeH="0" baseline="0" dirty="0" smtClean="0">
                          <a:ln>
                            <a:noFill/>
                          </a:ln>
                          <a:solidFill>
                            <a:schemeClr val="tx1"/>
                          </a:solidFill>
                          <a:effectLst/>
                          <a:latin typeface="Tahoma" pitchFamily="34" charset="0"/>
                        </a:rPr>
                        <a:t>Exchange</a:t>
                      </a:r>
                    </a:p>
                  </a:txBody>
                  <a:tcPr marL="166451" marR="16645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6C20F"/>
                    </a:solidFill>
                  </a:tcPr>
                </a:tc>
                <a:tc hMerge="1">
                  <a:txBody>
                    <a:bodyPr/>
                    <a:lstStyle/>
                    <a:p>
                      <a:endParaRPr lang="en-US"/>
                    </a:p>
                  </a:txBody>
                  <a:tcPr/>
                </a:tc>
                <a:tc hMerge="1">
                  <a:txBody>
                    <a:bodyPr/>
                    <a:lstStyle/>
                    <a:p>
                      <a:endParaRPr lang="en-US"/>
                    </a:p>
                  </a:txBody>
                  <a:tcPr/>
                </a:tc>
              </a:tr>
              <a:tr h="541338">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1776</a:t>
                      </a:r>
                    </a:p>
                  </a:txBody>
                  <a:tcPr marL="166451" marR="16645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M_B_Dextrous</a:t>
                      </a:r>
                    </a:p>
                  </a:txBody>
                  <a:tcPr marL="166451" marR="16645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Nasdaq</a:t>
                      </a:r>
                    </a:p>
                  </a:txBody>
                  <a:tcPr marL="166451" marR="16645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8638">
                <a:tc gridSpan="3">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endParaRPr kumimoji="0" lang="en-US" sz="1600" b="0" i="0" u="none" strike="noStrike" cap="none" normalizeH="0" baseline="0" dirty="0" smtClean="0">
                        <a:ln>
                          <a:noFill/>
                        </a:ln>
                        <a:solidFill>
                          <a:schemeClr val="tx1"/>
                        </a:solidFill>
                        <a:effectLst/>
                        <a:latin typeface="Tahoma" pitchFamily="34" charset="0"/>
                      </a:endParaRPr>
                    </a:p>
                  </a:txBody>
                  <a:tcPr marL="166451" marR="166451"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2183951649"/>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dirty="0"/>
              <a:t>Left Outer Join</a:t>
            </a:r>
            <a:endParaRPr lang="en-US" altLang="en-US" dirty="0" smtClean="0"/>
          </a:p>
        </p:txBody>
      </p:sp>
      <p:sp>
        <p:nvSpPr>
          <p:cNvPr id="2" name="Content Placeholder 1"/>
          <p:cNvSpPr>
            <a:spLocks noGrp="1"/>
          </p:cNvSpPr>
          <p:nvPr>
            <p:ph idx="1"/>
          </p:nvPr>
        </p:nvSpPr>
        <p:spPr/>
        <p:txBody>
          <a:bodyPr/>
          <a:lstStyle/>
          <a:p>
            <a:r>
              <a:rPr lang="en-US" dirty="0"/>
              <a:t>Transfers all values from the left link and transfers values from the right link only where key columns match </a:t>
            </a:r>
          </a:p>
          <a:p>
            <a:endParaRPr lang="en-US" dirty="0"/>
          </a:p>
        </p:txBody>
      </p:sp>
      <p:graphicFrame>
        <p:nvGraphicFramePr>
          <p:cNvPr id="8" name="Group 4"/>
          <p:cNvGraphicFramePr>
            <a:graphicFrameLocks/>
          </p:cNvGraphicFramePr>
          <p:nvPr>
            <p:extLst>
              <p:ext uri="{D42A27DB-BD31-4B8C-83A1-F6EECF244321}">
                <p14:modId xmlns:p14="http://schemas.microsoft.com/office/powerpoint/2010/main" val="2901278692"/>
              </p:ext>
            </p:extLst>
          </p:nvPr>
        </p:nvGraphicFramePr>
        <p:xfrm>
          <a:off x="794814" y="2714625"/>
          <a:ext cx="7315200" cy="1706563"/>
        </p:xfrm>
        <a:graphic>
          <a:graphicData uri="http://schemas.openxmlformats.org/drawingml/2006/table">
            <a:tbl>
              <a:tblPr/>
              <a:tblGrid>
                <a:gridCol w="2215343"/>
                <a:gridCol w="2815225"/>
                <a:gridCol w="2284632"/>
              </a:tblGrid>
              <a:tr h="619125">
                <a:tc gridSpan="3">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800" b="1" i="0" u="none" strike="noStrike" cap="none" normalizeH="0" baseline="0" smtClean="0">
                          <a:ln>
                            <a:noFill/>
                          </a:ln>
                          <a:solidFill>
                            <a:schemeClr val="tx1"/>
                          </a:solidFill>
                          <a:effectLst/>
                          <a:latin typeface="+mj-lt"/>
                        </a:rPr>
                        <a:t>  </a:t>
                      </a:r>
                      <a:r>
                        <a:rPr kumimoji="0" lang="en-US" sz="1800" b="1" i="0" u="sng" strike="noStrike" cap="none" normalizeH="0" baseline="0" smtClean="0">
                          <a:ln>
                            <a:noFill/>
                          </a:ln>
                          <a:solidFill>
                            <a:schemeClr val="tx1"/>
                          </a:solidFill>
                          <a:effectLst/>
                          <a:latin typeface="+mj-lt"/>
                        </a:rPr>
                        <a:t>Revolution</a:t>
                      </a:r>
                      <a:r>
                        <a:rPr kumimoji="0" lang="en-US" sz="1800" b="1" i="0" u="none" strike="noStrike" cap="none" normalizeH="0" baseline="0" smtClean="0">
                          <a:ln>
                            <a:noFill/>
                          </a:ln>
                          <a:solidFill>
                            <a:schemeClr val="tx1"/>
                          </a:solidFill>
                          <a:effectLst/>
                          <a:latin typeface="+mj-lt"/>
                        </a:rPr>
                        <a:t>            (Left Record) </a:t>
                      </a:r>
                      <a:r>
                        <a:rPr kumimoji="0" lang="en-US" sz="1800" b="1" i="0" u="sng" strike="noStrike" cap="none" normalizeH="0" baseline="0" smtClean="0">
                          <a:ln>
                            <a:noFill/>
                          </a:ln>
                          <a:solidFill>
                            <a:schemeClr val="tx1"/>
                          </a:solidFill>
                          <a:effectLst/>
                          <a:latin typeface="+mj-lt"/>
                        </a:rPr>
                        <a:t>Citizen </a:t>
                      </a:r>
                      <a:r>
                        <a:rPr kumimoji="0" lang="en-US" sz="1800" b="1" i="0" u="none" strike="noStrike" cap="none" normalizeH="0" baseline="0" smtClean="0">
                          <a:ln>
                            <a:noFill/>
                          </a:ln>
                          <a:solidFill>
                            <a:schemeClr val="tx1"/>
                          </a:solidFill>
                          <a:effectLst/>
                          <a:latin typeface="+mj-lt"/>
                        </a:rPr>
                        <a:t>                  </a:t>
                      </a:r>
                      <a:r>
                        <a:rPr kumimoji="0" lang="en-US" sz="1800" b="1" i="0" u="sng" strike="noStrike" cap="none" normalizeH="0" baseline="0" smtClean="0">
                          <a:ln>
                            <a:noFill/>
                          </a:ln>
                          <a:solidFill>
                            <a:schemeClr val="tx1"/>
                          </a:solidFill>
                          <a:effectLst/>
                          <a:latin typeface="+mj-lt"/>
                        </a:rPr>
                        <a:t>Exchange</a:t>
                      </a:r>
                    </a:p>
                  </a:txBody>
                  <a:tcPr marL="131597" marR="1315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6C20F"/>
                    </a:solidFill>
                  </a:tcPr>
                </a:tc>
                <a:tc hMerge="1">
                  <a:txBody>
                    <a:bodyPr/>
                    <a:lstStyle/>
                    <a:p>
                      <a:endParaRPr lang="en-US"/>
                    </a:p>
                  </a:txBody>
                  <a:tcPr/>
                </a:tc>
                <a:tc hMerge="1">
                  <a:txBody>
                    <a:bodyPr/>
                    <a:lstStyle/>
                    <a:p>
                      <a:endParaRPr lang="en-US"/>
                    </a:p>
                  </a:txBody>
                  <a:tcPr/>
                </a:tc>
              </a:tr>
              <a:tr h="563563">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mj-lt"/>
                        </a:rPr>
                        <a:t>1789</a:t>
                      </a:r>
                    </a:p>
                  </a:txBody>
                  <a:tcPr marL="131597" marR="1315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mj-lt"/>
                        </a:rPr>
                        <a:t>Lefty</a:t>
                      </a:r>
                    </a:p>
                  </a:txBody>
                  <a:tcPr marL="131597" marR="1315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endParaRPr kumimoji="0" lang="en-US" sz="1600" b="0" i="0" u="none" strike="noStrike" cap="none" normalizeH="0" baseline="0" smtClean="0">
                        <a:ln>
                          <a:noFill/>
                        </a:ln>
                        <a:solidFill>
                          <a:schemeClr val="tx1"/>
                        </a:solidFill>
                        <a:effectLst/>
                        <a:latin typeface="+mj-lt"/>
                      </a:endParaRPr>
                    </a:p>
                  </a:txBody>
                  <a:tcPr marL="131597" marR="1315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3875">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mj-lt"/>
                        </a:rPr>
                        <a:t>1776</a:t>
                      </a:r>
                    </a:p>
                  </a:txBody>
                  <a:tcPr marL="131597" marR="1315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mj-lt"/>
                        </a:rPr>
                        <a:t>M_B_Dextrous</a:t>
                      </a:r>
                    </a:p>
                  </a:txBody>
                  <a:tcPr marL="131597" marR="1315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dirty="0" smtClean="0">
                          <a:ln>
                            <a:noFill/>
                          </a:ln>
                          <a:solidFill>
                            <a:schemeClr val="tx1"/>
                          </a:solidFill>
                          <a:effectLst/>
                          <a:latin typeface="+mj-lt"/>
                        </a:rPr>
                        <a:t>Nasdaq</a:t>
                      </a:r>
                    </a:p>
                  </a:txBody>
                  <a:tcPr marL="131597" marR="1315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063501401"/>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Transfers all values from the right link and transfers values from the left link only where key columns match. </a:t>
            </a:r>
          </a:p>
          <a:p>
            <a:endParaRPr lang="en-US" dirty="0"/>
          </a:p>
        </p:txBody>
      </p:sp>
      <p:sp>
        <p:nvSpPr>
          <p:cNvPr id="47106" name="Rectangle 2"/>
          <p:cNvSpPr>
            <a:spLocks noGrp="1" noChangeArrowheads="1"/>
          </p:cNvSpPr>
          <p:nvPr>
            <p:ph type="title"/>
          </p:nvPr>
        </p:nvSpPr>
        <p:spPr/>
        <p:txBody>
          <a:bodyPr/>
          <a:lstStyle/>
          <a:p>
            <a:r>
              <a:rPr lang="en-US" altLang="en-US" dirty="0"/>
              <a:t>Right Outer Join</a:t>
            </a:r>
            <a:endParaRPr lang="en-US" altLang="en-US" dirty="0" smtClean="0"/>
          </a:p>
        </p:txBody>
      </p:sp>
      <p:sp>
        <p:nvSpPr>
          <p:cNvPr id="8" name="AutoShape 21"/>
          <p:cNvSpPr>
            <a:spLocks noChangeArrowheads="1"/>
          </p:cNvSpPr>
          <p:nvPr/>
        </p:nvSpPr>
        <p:spPr bwMode="auto">
          <a:xfrm>
            <a:off x="315232" y="4980669"/>
            <a:ext cx="1847082" cy="831850"/>
          </a:xfrm>
          <a:prstGeom prst="wedgeRoundRectCallout">
            <a:avLst>
              <a:gd name="adj1" fmla="val 82208"/>
              <a:gd name="adj2" fmla="val -131681"/>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Null or default value</a:t>
            </a:r>
          </a:p>
        </p:txBody>
      </p:sp>
      <p:graphicFrame>
        <p:nvGraphicFramePr>
          <p:cNvPr id="9" name="Group 4"/>
          <p:cNvGraphicFramePr>
            <a:graphicFrameLocks/>
          </p:cNvGraphicFramePr>
          <p:nvPr>
            <p:extLst>
              <p:ext uri="{D42A27DB-BD31-4B8C-83A1-F6EECF244321}">
                <p14:modId xmlns:p14="http://schemas.microsoft.com/office/powerpoint/2010/main" val="292174707"/>
              </p:ext>
            </p:extLst>
          </p:nvPr>
        </p:nvGraphicFramePr>
        <p:xfrm>
          <a:off x="299283" y="2627538"/>
          <a:ext cx="8844717" cy="1836738"/>
        </p:xfrm>
        <a:graphic>
          <a:graphicData uri="http://schemas.openxmlformats.org/drawingml/2006/table">
            <a:tbl>
              <a:tblPr/>
              <a:tblGrid>
                <a:gridCol w="2679818"/>
                <a:gridCol w="3401476"/>
                <a:gridCol w="2763423"/>
              </a:tblGrid>
              <a:tr h="666750">
                <a:tc gridSpan="3">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800" b="1" i="0" u="none" strike="noStrike" cap="none" normalizeH="0" baseline="0" dirty="0" smtClean="0">
                          <a:ln>
                            <a:noFill/>
                          </a:ln>
                          <a:solidFill>
                            <a:schemeClr val="tx1"/>
                          </a:solidFill>
                          <a:effectLst/>
                          <a:latin typeface="Tahoma" pitchFamily="34" charset="0"/>
                        </a:rPr>
                        <a:t>  </a:t>
                      </a:r>
                      <a:r>
                        <a:rPr kumimoji="0" lang="en-US" sz="1800" b="1" i="0" u="sng" strike="noStrike" cap="none" normalizeH="0" baseline="0" dirty="0" smtClean="0">
                          <a:ln>
                            <a:noFill/>
                          </a:ln>
                          <a:solidFill>
                            <a:schemeClr val="tx1"/>
                          </a:solidFill>
                          <a:effectLst/>
                          <a:latin typeface="Tahoma" pitchFamily="34" charset="0"/>
                        </a:rPr>
                        <a:t>Revolution</a:t>
                      </a:r>
                      <a:r>
                        <a:rPr kumimoji="0" lang="en-US" sz="1800" b="1" i="0" u="none" strike="noStrike" cap="none" normalizeH="0" baseline="0" dirty="0" smtClean="0">
                          <a:ln>
                            <a:noFill/>
                          </a:ln>
                          <a:solidFill>
                            <a:schemeClr val="tx1"/>
                          </a:solidFill>
                          <a:effectLst/>
                          <a:latin typeface="Tahoma" pitchFamily="34" charset="0"/>
                        </a:rPr>
                        <a:t>          (Right record) </a:t>
                      </a:r>
                      <a:r>
                        <a:rPr kumimoji="0" lang="en-US" sz="1800" b="1" i="0" u="sng" strike="noStrike" cap="none" normalizeH="0" baseline="0" dirty="0" smtClean="0">
                          <a:ln>
                            <a:noFill/>
                          </a:ln>
                          <a:solidFill>
                            <a:schemeClr val="tx1"/>
                          </a:solidFill>
                          <a:effectLst/>
                          <a:latin typeface="Tahoma" pitchFamily="34" charset="0"/>
                        </a:rPr>
                        <a:t>Citizen </a:t>
                      </a:r>
                      <a:r>
                        <a:rPr kumimoji="0" lang="en-US" sz="1800" b="1" i="0" u="none" strike="noStrike" cap="none" normalizeH="0" baseline="0" dirty="0" smtClean="0">
                          <a:ln>
                            <a:noFill/>
                          </a:ln>
                          <a:solidFill>
                            <a:schemeClr val="tx1"/>
                          </a:solidFill>
                          <a:effectLst/>
                          <a:latin typeface="Tahoma" pitchFamily="34" charset="0"/>
                        </a:rPr>
                        <a:t>                  </a:t>
                      </a:r>
                      <a:r>
                        <a:rPr kumimoji="0" lang="en-US" sz="1800" b="1" i="0" u="sng" strike="noStrike" cap="none" normalizeH="0" baseline="0" dirty="0" smtClean="0">
                          <a:ln>
                            <a:noFill/>
                          </a:ln>
                          <a:solidFill>
                            <a:schemeClr val="tx1"/>
                          </a:solidFill>
                          <a:effectLst/>
                          <a:latin typeface="Tahoma" pitchFamily="34" charset="0"/>
                        </a:rPr>
                        <a:t>Exchange</a:t>
                      </a:r>
                    </a:p>
                  </a:txBody>
                  <a:tcPr marL="132556" marR="13255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6C20F"/>
                    </a:solidFill>
                  </a:tcPr>
                </a:tc>
                <a:tc hMerge="1">
                  <a:txBody>
                    <a:bodyPr/>
                    <a:lstStyle/>
                    <a:p>
                      <a:endParaRPr lang="en-US"/>
                    </a:p>
                  </a:txBody>
                  <a:tcPr/>
                </a:tc>
                <a:tc hMerge="1">
                  <a:txBody>
                    <a:bodyPr/>
                    <a:lstStyle/>
                    <a:p>
                      <a:endParaRPr lang="en-US"/>
                    </a:p>
                  </a:txBody>
                  <a:tcPr/>
                </a:tc>
              </a:tr>
              <a:tr h="608013">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1776</a:t>
                      </a:r>
                    </a:p>
                  </a:txBody>
                  <a:tcPr marL="132556" marR="1325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M_B_Dextrous</a:t>
                      </a:r>
                    </a:p>
                  </a:txBody>
                  <a:tcPr marL="132556" marR="1325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chemeClr val="tx1"/>
                          </a:solidFill>
                          <a:effectLst/>
                          <a:latin typeface="Tahoma" pitchFamily="34" charset="0"/>
                        </a:rPr>
                        <a:t>Nasdaq</a:t>
                      </a:r>
                    </a:p>
                  </a:txBody>
                  <a:tcPr marL="132556" marR="1325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1975">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endParaRPr kumimoji="0" lang="en-US" sz="1600" b="0" i="0" u="none" strike="noStrike" cap="none" normalizeH="0" baseline="0" dirty="0" smtClean="0">
                        <a:ln>
                          <a:noFill/>
                        </a:ln>
                        <a:solidFill>
                          <a:schemeClr val="tx1"/>
                        </a:solidFill>
                        <a:effectLst/>
                        <a:latin typeface="Tahoma" pitchFamily="34" charset="0"/>
                      </a:endParaRPr>
                    </a:p>
                  </a:txBody>
                  <a:tcPr marL="132556" marR="1325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smtClean="0">
                          <a:ln>
                            <a:noFill/>
                          </a:ln>
                          <a:solidFill>
                            <a:srgbClr val="000000"/>
                          </a:solidFill>
                          <a:effectLst/>
                          <a:latin typeface="Tahoma" pitchFamily="34" charset="0"/>
                          <a:cs typeface="Times New Roman" pitchFamily="18" charset="0"/>
                        </a:rPr>
                        <a:t>Righty</a:t>
                      </a:r>
                    </a:p>
                  </a:txBody>
                  <a:tcPr marL="132556" marR="1325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600" b="0" i="0" u="none" strike="noStrike" cap="none" normalizeH="0" baseline="0" dirty="0" smtClean="0">
                          <a:ln>
                            <a:noFill/>
                          </a:ln>
                          <a:solidFill>
                            <a:srgbClr val="000000"/>
                          </a:solidFill>
                          <a:effectLst/>
                          <a:latin typeface="Tahoma" pitchFamily="34" charset="0"/>
                          <a:cs typeface="Times New Roman" pitchFamily="18" charset="0"/>
                        </a:rPr>
                        <a:t>NYSE</a:t>
                      </a:r>
                    </a:p>
                  </a:txBody>
                  <a:tcPr marL="132556" marR="1325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079833878"/>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mtClean="0"/>
              <a:t>Full Outer Join</a:t>
            </a:r>
            <a:endParaRPr lang="en-US" dirty="0"/>
          </a:p>
        </p:txBody>
      </p:sp>
      <p:sp>
        <p:nvSpPr>
          <p:cNvPr id="5" name="Content Placeholder 4"/>
          <p:cNvSpPr>
            <a:spLocks noGrp="1"/>
          </p:cNvSpPr>
          <p:nvPr>
            <p:ph idx="1"/>
          </p:nvPr>
        </p:nvSpPr>
        <p:spPr/>
        <p:txBody>
          <a:bodyPr/>
          <a:lstStyle/>
          <a:p>
            <a:r>
              <a:rPr lang="en-US" altLang="en-US" dirty="0"/>
              <a:t>Transfers rows from both data sets, whose key columns contain equal values, to the output link. </a:t>
            </a:r>
          </a:p>
          <a:p>
            <a:r>
              <a:rPr lang="en-US" altLang="en-US" dirty="0"/>
              <a:t>It </a:t>
            </a:r>
            <a:r>
              <a:rPr lang="en-US" altLang="en-US" i="1" dirty="0"/>
              <a:t>also</a:t>
            </a:r>
            <a:r>
              <a:rPr lang="en-US" altLang="en-US" dirty="0"/>
              <a:t> transfers rows, whose key columns contain unequal values, from both input links to the output link.</a:t>
            </a:r>
          </a:p>
          <a:p>
            <a:r>
              <a:rPr lang="en-US" altLang="en-US" dirty="0"/>
              <a:t>Treats both input symmetrically.</a:t>
            </a:r>
          </a:p>
          <a:p>
            <a:r>
              <a:rPr lang="en-US" altLang="en-US" dirty="0">
                <a:solidFill>
                  <a:srgbClr val="CC0000"/>
                </a:solidFill>
              </a:rPr>
              <a:t>Creates new columns, with new column names!</a:t>
            </a:r>
          </a:p>
          <a:p>
            <a:pPr>
              <a:buFont typeface="Webdings" pitchFamily="18" charset="2"/>
              <a:buNone/>
            </a:pPr>
            <a:endParaRPr lang="en-US" altLang="en-US" dirty="0"/>
          </a:p>
          <a:p>
            <a:endParaRPr lang="en-US" dirty="0"/>
          </a:p>
        </p:txBody>
      </p:sp>
      <p:graphicFrame>
        <p:nvGraphicFramePr>
          <p:cNvPr id="27" name="Group 4"/>
          <p:cNvGraphicFramePr>
            <a:graphicFrameLocks/>
          </p:cNvGraphicFramePr>
          <p:nvPr>
            <p:extLst>
              <p:ext uri="{D42A27DB-BD31-4B8C-83A1-F6EECF244321}">
                <p14:modId xmlns:p14="http://schemas.microsoft.com/office/powerpoint/2010/main" val="1801036416"/>
              </p:ext>
            </p:extLst>
          </p:nvPr>
        </p:nvGraphicFramePr>
        <p:xfrm>
          <a:off x="613015" y="3802285"/>
          <a:ext cx="7561621" cy="2076451"/>
        </p:xfrm>
        <a:graphic>
          <a:graphicData uri="http://schemas.openxmlformats.org/drawingml/2006/table">
            <a:tbl>
              <a:tblPr/>
              <a:tblGrid>
                <a:gridCol w="1573267"/>
                <a:gridCol w="2209199"/>
                <a:gridCol w="2162829"/>
                <a:gridCol w="1616326"/>
              </a:tblGrid>
              <a:tr h="849313">
                <a:tc gridSpan="4">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400" b="1" i="0" u="none" strike="noStrike" cap="none" normalizeH="0" baseline="0" dirty="0" smtClean="0">
                          <a:ln>
                            <a:noFill/>
                          </a:ln>
                          <a:solidFill>
                            <a:schemeClr val="tx1"/>
                          </a:solidFill>
                          <a:effectLst/>
                          <a:latin typeface="Tahoma" pitchFamily="34" charset="0"/>
                        </a:rPr>
                        <a:t>  </a:t>
                      </a:r>
                      <a:r>
                        <a:rPr kumimoji="0" lang="en-US" sz="1400" b="1" i="0" u="sng" strike="noStrike" cap="none" normalizeH="0" baseline="0" dirty="0" smtClean="0">
                          <a:ln>
                            <a:noFill/>
                          </a:ln>
                          <a:solidFill>
                            <a:schemeClr val="tx1"/>
                          </a:solidFill>
                          <a:effectLst/>
                          <a:latin typeface="Tahoma" pitchFamily="34" charset="0"/>
                        </a:rPr>
                        <a:t>Revolution</a:t>
                      </a:r>
                      <a:r>
                        <a:rPr kumimoji="0" lang="en-US" sz="1400" b="1" i="0" u="none" strike="noStrike" cap="none" normalizeH="0" baseline="0" dirty="0" smtClean="0">
                          <a:ln>
                            <a:noFill/>
                          </a:ln>
                          <a:solidFill>
                            <a:schemeClr val="tx1"/>
                          </a:solidFill>
                          <a:effectLst/>
                          <a:latin typeface="Tahoma" pitchFamily="34" charset="0"/>
                        </a:rPr>
                        <a:t>                    (left record) </a:t>
                      </a:r>
                      <a:r>
                        <a:rPr kumimoji="0" lang="en-US" sz="1400" b="1" i="0" u="sng" strike="noStrike" cap="none" normalizeH="0" baseline="0" dirty="0" smtClean="0">
                          <a:ln>
                            <a:noFill/>
                          </a:ln>
                          <a:solidFill>
                            <a:schemeClr val="tx1"/>
                          </a:solidFill>
                          <a:effectLst/>
                          <a:latin typeface="Tahoma" pitchFamily="34" charset="0"/>
                        </a:rPr>
                        <a:t>Citizen</a:t>
                      </a:r>
                      <a:r>
                        <a:rPr kumimoji="0" lang="en-US" sz="1400" b="1" i="0" u="none" strike="noStrike" cap="none" normalizeH="0" baseline="0" dirty="0" smtClean="0">
                          <a:ln>
                            <a:noFill/>
                          </a:ln>
                          <a:solidFill>
                            <a:schemeClr val="tx1"/>
                          </a:solidFill>
                          <a:effectLst/>
                          <a:latin typeface="Tahoma" pitchFamily="34" charset="0"/>
                        </a:rPr>
                        <a:t>         (right record) </a:t>
                      </a:r>
                      <a:r>
                        <a:rPr kumimoji="0" lang="en-US" sz="1400" b="1" i="0" u="sng" strike="noStrike" cap="none" normalizeH="0" baseline="0" dirty="0" smtClean="0">
                          <a:ln>
                            <a:noFill/>
                          </a:ln>
                          <a:solidFill>
                            <a:schemeClr val="tx1"/>
                          </a:solidFill>
                          <a:effectLst/>
                          <a:latin typeface="Tahoma" pitchFamily="34" charset="0"/>
                        </a:rPr>
                        <a:t>Citizen</a:t>
                      </a:r>
                      <a:r>
                        <a:rPr kumimoji="0" lang="en-US" sz="1400" b="1" i="0" u="none" strike="noStrike" cap="none" normalizeH="0" baseline="0" dirty="0" smtClean="0">
                          <a:ln>
                            <a:noFill/>
                          </a:ln>
                          <a:solidFill>
                            <a:schemeClr val="tx1"/>
                          </a:solidFill>
                          <a:effectLst/>
                          <a:latin typeface="Tahoma" pitchFamily="34" charset="0"/>
                        </a:rPr>
                        <a:t>                  </a:t>
                      </a:r>
                      <a:r>
                        <a:rPr kumimoji="0" lang="en-US" sz="1400" b="1" i="0" u="sng" strike="noStrike" cap="none" normalizeH="0" baseline="0" dirty="0" smtClean="0">
                          <a:ln>
                            <a:noFill/>
                          </a:ln>
                          <a:solidFill>
                            <a:schemeClr val="tx1"/>
                          </a:solidFill>
                          <a:effectLst/>
                          <a:latin typeface="Tahoma" pitchFamily="34" charset="0"/>
                        </a:rPr>
                        <a:t>Exchange</a:t>
                      </a:r>
                    </a:p>
                  </a:txBody>
                  <a:tcPr marL="99070" marR="990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6C20F"/>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407988">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400" b="0" i="0" u="none" strike="noStrike" cap="none" normalizeH="0" baseline="0" smtClean="0">
                          <a:ln>
                            <a:noFill/>
                          </a:ln>
                          <a:solidFill>
                            <a:schemeClr val="tx1"/>
                          </a:solidFill>
                          <a:effectLst/>
                          <a:latin typeface="Tahoma" pitchFamily="34" charset="0"/>
                        </a:rPr>
                        <a:t>1789</a:t>
                      </a:r>
                    </a:p>
                  </a:txBody>
                  <a:tcPr marL="99070" marR="990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400" b="0" i="0" u="none" strike="noStrike" cap="none" normalizeH="0" baseline="0" smtClean="0">
                          <a:ln>
                            <a:noFill/>
                          </a:ln>
                          <a:solidFill>
                            <a:srgbClr val="000000"/>
                          </a:solidFill>
                          <a:effectLst/>
                          <a:latin typeface="Tahoma" pitchFamily="34" charset="0"/>
                          <a:cs typeface="Times New Roman" pitchFamily="18" charset="0"/>
                        </a:rPr>
                        <a:t>Lefty</a:t>
                      </a:r>
                    </a:p>
                  </a:txBody>
                  <a:tcPr marL="99070" marR="990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endParaRPr kumimoji="0" lang="en-US" sz="1400" b="0" i="0" u="none" strike="noStrike" cap="none" normalizeH="0" baseline="0" smtClean="0">
                        <a:ln>
                          <a:noFill/>
                        </a:ln>
                        <a:solidFill>
                          <a:srgbClr val="000000"/>
                        </a:solidFill>
                        <a:effectLst/>
                        <a:latin typeface="Tahoma" pitchFamily="34" charset="0"/>
                        <a:cs typeface="Times New Roman" pitchFamily="18" charset="0"/>
                      </a:endParaRPr>
                    </a:p>
                  </a:txBody>
                  <a:tcPr marL="99070" marR="990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endParaRPr kumimoji="0" lang="en-US" sz="1400" b="0" i="0" u="none" strike="noStrike" cap="none" normalizeH="0" baseline="0" smtClean="0">
                        <a:ln>
                          <a:noFill/>
                        </a:ln>
                        <a:solidFill>
                          <a:srgbClr val="000000"/>
                        </a:solidFill>
                        <a:effectLst/>
                        <a:latin typeface="Tahoma" pitchFamily="34" charset="0"/>
                        <a:cs typeface="Times New Roman" pitchFamily="18" charset="0"/>
                      </a:endParaRPr>
                    </a:p>
                  </a:txBody>
                  <a:tcPr marL="99070" marR="990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9575">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400" b="0" i="0" u="none" strike="noStrike" cap="none" normalizeH="0" baseline="0" smtClean="0">
                          <a:ln>
                            <a:noFill/>
                          </a:ln>
                          <a:solidFill>
                            <a:schemeClr val="tx1"/>
                          </a:solidFill>
                          <a:effectLst/>
                          <a:latin typeface="Tahoma" pitchFamily="34" charset="0"/>
                        </a:rPr>
                        <a:t>1776</a:t>
                      </a:r>
                    </a:p>
                  </a:txBody>
                  <a:tcPr marL="99070" marR="990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400" b="0" i="0" u="none" strike="noStrike" cap="none" normalizeH="0" baseline="0" smtClean="0">
                          <a:ln>
                            <a:noFill/>
                          </a:ln>
                          <a:solidFill>
                            <a:schemeClr val="tx1"/>
                          </a:solidFill>
                          <a:effectLst/>
                          <a:latin typeface="Tahoma" pitchFamily="34" charset="0"/>
                        </a:rPr>
                        <a:t>M_B_Dextrous</a:t>
                      </a:r>
                    </a:p>
                  </a:txBody>
                  <a:tcPr marL="99070" marR="990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400" b="0" i="0" u="none" strike="noStrike" cap="none" normalizeH="0" baseline="0" smtClean="0">
                          <a:ln>
                            <a:noFill/>
                          </a:ln>
                          <a:solidFill>
                            <a:schemeClr val="tx1"/>
                          </a:solidFill>
                          <a:effectLst/>
                          <a:latin typeface="Tahoma" pitchFamily="34" charset="0"/>
                        </a:rPr>
                        <a:t>M_B_Dextrous</a:t>
                      </a:r>
                    </a:p>
                  </a:txBody>
                  <a:tcPr marL="99070" marR="990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400" b="0" i="0" u="none" strike="noStrike" cap="none" normalizeH="0" baseline="0" smtClean="0">
                          <a:ln>
                            <a:noFill/>
                          </a:ln>
                          <a:solidFill>
                            <a:schemeClr val="tx1"/>
                          </a:solidFill>
                          <a:effectLst/>
                          <a:latin typeface="Tahoma" pitchFamily="34" charset="0"/>
                        </a:rPr>
                        <a:t>Nasdaq</a:t>
                      </a:r>
                    </a:p>
                  </a:txBody>
                  <a:tcPr marL="99070" marR="990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9575">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endParaRPr kumimoji="0" lang="en-US" sz="1400" b="0" i="0" u="none" strike="noStrike" cap="none" normalizeH="0" baseline="0" smtClean="0">
                        <a:ln>
                          <a:noFill/>
                        </a:ln>
                        <a:solidFill>
                          <a:schemeClr val="tx1"/>
                        </a:solidFill>
                        <a:effectLst/>
                        <a:latin typeface="Tahoma" pitchFamily="34" charset="0"/>
                      </a:endParaRPr>
                    </a:p>
                  </a:txBody>
                  <a:tcPr marL="99070" marR="990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endParaRPr kumimoji="0" lang="en-US" sz="1400" b="0" i="0" u="none" strike="noStrike" cap="none" normalizeH="0" baseline="0" smtClean="0">
                        <a:ln>
                          <a:noFill/>
                        </a:ln>
                        <a:solidFill>
                          <a:srgbClr val="000000"/>
                        </a:solidFill>
                        <a:effectLst/>
                        <a:latin typeface="Tahoma" pitchFamily="34" charset="0"/>
                        <a:cs typeface="Times New Roman" pitchFamily="18" charset="0"/>
                      </a:endParaRPr>
                    </a:p>
                  </a:txBody>
                  <a:tcPr marL="99070" marR="990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400" b="0" i="0" u="none" strike="noStrike" cap="none" normalizeH="0" baseline="0" smtClean="0">
                          <a:ln>
                            <a:noFill/>
                          </a:ln>
                          <a:solidFill>
                            <a:srgbClr val="000000"/>
                          </a:solidFill>
                          <a:effectLst/>
                          <a:latin typeface="Tahoma" pitchFamily="34" charset="0"/>
                          <a:cs typeface="Times New Roman" pitchFamily="18" charset="0"/>
                        </a:rPr>
                        <a:t>Righty</a:t>
                      </a:r>
                    </a:p>
                  </a:txBody>
                  <a:tcPr marL="99070" marR="990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14375" rtl="0" eaLnBrk="1" fontAlgn="base" latinLnBrk="0" hangingPunct="1">
                        <a:lnSpc>
                          <a:spcPct val="85000"/>
                        </a:lnSpc>
                        <a:spcBef>
                          <a:spcPct val="50000"/>
                        </a:spcBef>
                        <a:spcAft>
                          <a:spcPct val="0"/>
                        </a:spcAft>
                        <a:buClr>
                          <a:srgbClr val="07AFD7"/>
                        </a:buClr>
                        <a:buSzTx/>
                        <a:buFont typeface="Webdings" pitchFamily="18" charset="2"/>
                        <a:buNone/>
                        <a:tabLst/>
                      </a:pPr>
                      <a:r>
                        <a:rPr kumimoji="0" lang="en-US" sz="1400" b="0" i="0" u="none" strike="noStrike" cap="none" normalizeH="0" baseline="0" dirty="0" smtClean="0">
                          <a:ln>
                            <a:noFill/>
                          </a:ln>
                          <a:solidFill>
                            <a:srgbClr val="000000"/>
                          </a:solidFill>
                          <a:effectLst/>
                          <a:latin typeface="Tahoma" pitchFamily="34" charset="0"/>
                          <a:cs typeface="Times New Roman" pitchFamily="18" charset="0"/>
                        </a:rPr>
                        <a:t>NYSE</a:t>
                      </a:r>
                    </a:p>
                  </a:txBody>
                  <a:tcPr marL="99070" marR="990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359896074"/>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objectives</a:t>
            </a:r>
          </a:p>
        </p:txBody>
      </p:sp>
      <p:sp>
        <p:nvSpPr>
          <p:cNvPr id="4" name="Content Placeholder 3"/>
          <p:cNvSpPr>
            <a:spLocks noGrp="1"/>
          </p:cNvSpPr>
          <p:nvPr>
            <p:ph idx="1"/>
          </p:nvPr>
        </p:nvSpPr>
        <p:spPr/>
        <p:txBody>
          <a:bodyPr/>
          <a:lstStyle/>
          <a:p>
            <a:r>
              <a:rPr lang="en-US" dirty="0"/>
              <a:t>After completing this unit, you should be able to:</a:t>
            </a:r>
          </a:p>
          <a:p>
            <a:r>
              <a:rPr lang="en-US" dirty="0"/>
              <a:t>Understand the stages for accessing different kinds of file data</a:t>
            </a:r>
          </a:p>
          <a:p>
            <a:r>
              <a:rPr lang="en-US" dirty="0"/>
              <a:t>Sequential File stage</a:t>
            </a:r>
          </a:p>
          <a:p>
            <a:r>
              <a:rPr lang="en-US" dirty="0"/>
              <a:t>Data Set stage</a:t>
            </a:r>
          </a:p>
          <a:p>
            <a:r>
              <a:rPr lang="en-US" dirty="0"/>
              <a:t>Create jobs that read from and write to sequential files</a:t>
            </a:r>
          </a:p>
          <a:p>
            <a:r>
              <a:rPr lang="en-US" dirty="0"/>
              <a:t>Create Reject links</a:t>
            </a:r>
          </a:p>
          <a:p>
            <a:r>
              <a:rPr lang="en-US" dirty="0"/>
              <a:t>Work with NULLs in sequential files</a:t>
            </a:r>
          </a:p>
          <a:p>
            <a:r>
              <a:rPr lang="en-US" dirty="0"/>
              <a:t>Read from multiple files using file patterns</a:t>
            </a:r>
          </a:p>
          <a:p>
            <a:r>
              <a:rPr lang="en-US" dirty="0"/>
              <a:t>Use multiple readers </a:t>
            </a:r>
          </a:p>
          <a:p>
            <a:endParaRPr lang="en-US" dirty="0"/>
          </a:p>
        </p:txBody>
      </p:sp>
    </p:spTree>
    <p:extLst>
      <p:ext uri="{BB962C8B-B14F-4D97-AF65-F5344CB8AC3E}">
        <p14:creationId xmlns:p14="http://schemas.microsoft.com/office/powerpoint/2010/main" val="42689927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dirty="0"/>
              <a:t>Merge Stage</a:t>
            </a:r>
          </a:p>
        </p:txBody>
      </p:sp>
    </p:spTree>
    <p:extLst>
      <p:ext uri="{BB962C8B-B14F-4D97-AF65-F5344CB8AC3E}">
        <p14:creationId xmlns:p14="http://schemas.microsoft.com/office/powerpoint/2010/main" val="31490682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a:t>Merge Stage</a:t>
            </a:r>
            <a:endParaRPr lang="en-US" altLang="en-US" dirty="0" smtClean="0"/>
          </a:p>
        </p:txBody>
      </p:sp>
      <p:sp>
        <p:nvSpPr>
          <p:cNvPr id="2" name="Content Placeholder 1"/>
          <p:cNvSpPr>
            <a:spLocks noGrp="1"/>
          </p:cNvSpPr>
          <p:nvPr>
            <p:ph idx="1"/>
          </p:nvPr>
        </p:nvSpPr>
        <p:spPr/>
        <p:txBody>
          <a:bodyPr/>
          <a:lstStyle/>
          <a:p>
            <a:r>
              <a:rPr lang="en-US" altLang="en-US" dirty="0"/>
              <a:t>Similar to Join stage</a:t>
            </a:r>
          </a:p>
          <a:p>
            <a:r>
              <a:rPr lang="en-US" altLang="en-US" dirty="0"/>
              <a:t>Input links must be sorted</a:t>
            </a:r>
          </a:p>
          <a:p>
            <a:pPr lvl="1"/>
            <a:r>
              <a:rPr lang="en-US" altLang="en-US" dirty="0"/>
              <a:t>Master link and one or more secondary links</a:t>
            </a:r>
          </a:p>
          <a:p>
            <a:pPr lvl="1"/>
            <a:r>
              <a:rPr lang="en-US" altLang="en-US" dirty="0"/>
              <a:t>Master must be duplicate-free</a:t>
            </a:r>
          </a:p>
          <a:p>
            <a:r>
              <a:rPr lang="en-US" altLang="en-US" dirty="0"/>
              <a:t>Light-weight</a:t>
            </a:r>
          </a:p>
          <a:p>
            <a:pPr lvl="1"/>
            <a:r>
              <a:rPr lang="en-US" altLang="en-US" dirty="0"/>
              <a:t>Little memory required, because of the sort requirement</a:t>
            </a:r>
          </a:p>
          <a:p>
            <a:r>
              <a:rPr lang="en-US" altLang="en-US" dirty="0"/>
              <a:t>Unmatched master rows can be kept or dropped</a:t>
            </a:r>
          </a:p>
          <a:p>
            <a:r>
              <a:rPr lang="en-US" altLang="en-US" dirty="0"/>
              <a:t>Unmatched secondary links can be captured in a reject link</a:t>
            </a:r>
          </a:p>
          <a:p>
            <a:endParaRPr lang="en-US" dirty="0"/>
          </a:p>
        </p:txBody>
      </p:sp>
    </p:spTree>
    <p:extLst>
      <p:ext uri="{BB962C8B-B14F-4D97-AF65-F5344CB8AC3E}">
        <p14:creationId xmlns:p14="http://schemas.microsoft.com/office/powerpoint/2010/main" val="2003575681"/>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a:t>More on Merge Stage</a:t>
            </a:r>
            <a:endParaRPr lang="en-US" altLang="en-US" dirty="0" smtClean="0"/>
          </a:p>
        </p:txBody>
      </p:sp>
      <p:sp>
        <p:nvSpPr>
          <p:cNvPr id="2" name="Content Placeholder 1"/>
          <p:cNvSpPr>
            <a:spLocks noGrp="1"/>
          </p:cNvSpPr>
          <p:nvPr>
            <p:ph idx="1"/>
          </p:nvPr>
        </p:nvSpPr>
        <p:spPr/>
        <p:txBody>
          <a:bodyPr/>
          <a:lstStyle/>
          <a:p>
            <a:pPr>
              <a:spcBef>
                <a:spcPct val="5000"/>
              </a:spcBef>
            </a:pPr>
            <a:r>
              <a:rPr lang="en-US" altLang="en-US" sz="2000" dirty="0"/>
              <a:t>Combines </a:t>
            </a:r>
          </a:p>
          <a:p>
            <a:pPr lvl="1">
              <a:spcBef>
                <a:spcPct val="5000"/>
              </a:spcBef>
              <a:buFont typeface="Arial" panose="020B0604020202020204" pitchFamily="34" charset="0"/>
              <a:buChar char="•"/>
            </a:pPr>
            <a:r>
              <a:rPr lang="en-US" altLang="en-US" dirty="0"/>
              <a:t>one </a:t>
            </a:r>
            <a:r>
              <a:rPr lang="en-US" altLang="en-US" u="sng" dirty="0"/>
              <a:t>sorted, duplicate-free</a:t>
            </a:r>
            <a:r>
              <a:rPr lang="en-US" altLang="en-US" dirty="0"/>
              <a:t> </a:t>
            </a:r>
            <a:r>
              <a:rPr lang="en-US" altLang="en-US" i="1" dirty="0"/>
              <a:t>master</a:t>
            </a:r>
            <a:r>
              <a:rPr lang="en-US" altLang="en-US" dirty="0"/>
              <a:t> </a:t>
            </a:r>
            <a:r>
              <a:rPr lang="en-US" altLang="en-US" dirty="0">
                <a:solidFill>
                  <a:srgbClr val="CC0000"/>
                </a:solidFill>
              </a:rPr>
              <a:t>(primary) </a:t>
            </a:r>
            <a:r>
              <a:rPr lang="en-US" altLang="en-US" dirty="0"/>
              <a:t>link with </a:t>
            </a:r>
          </a:p>
          <a:p>
            <a:pPr lvl="1">
              <a:spcBef>
                <a:spcPct val="5000"/>
              </a:spcBef>
              <a:buFont typeface="Arial" panose="020B0604020202020204" pitchFamily="34" charset="0"/>
              <a:buChar char="•"/>
            </a:pPr>
            <a:r>
              <a:rPr lang="en-US" altLang="en-US" dirty="0"/>
              <a:t>one or more </a:t>
            </a:r>
            <a:r>
              <a:rPr lang="en-US" altLang="en-US" u="sng" dirty="0"/>
              <a:t>sorted</a:t>
            </a:r>
            <a:r>
              <a:rPr lang="en-US" altLang="en-US" dirty="0"/>
              <a:t> </a:t>
            </a:r>
            <a:r>
              <a:rPr lang="en-US" altLang="en-US" i="1" dirty="0"/>
              <a:t>update</a:t>
            </a:r>
            <a:r>
              <a:rPr lang="en-US" altLang="en-US" dirty="0"/>
              <a:t> </a:t>
            </a:r>
            <a:r>
              <a:rPr lang="en-US" altLang="en-US" dirty="0">
                <a:solidFill>
                  <a:srgbClr val="CC0000"/>
                </a:solidFill>
              </a:rPr>
              <a:t>(secondary)</a:t>
            </a:r>
            <a:r>
              <a:rPr lang="en-US" altLang="en-US" dirty="0"/>
              <a:t> links.</a:t>
            </a:r>
            <a:endParaRPr lang="en-US" altLang="en-US" dirty="0">
              <a:solidFill>
                <a:srgbClr val="CC0000"/>
              </a:solidFill>
            </a:endParaRPr>
          </a:p>
          <a:p>
            <a:pPr lvl="1">
              <a:spcBef>
                <a:spcPct val="5000"/>
              </a:spcBef>
              <a:buFont typeface="Arial" panose="020B0604020202020204" pitchFamily="34" charset="0"/>
              <a:buChar char="•"/>
            </a:pPr>
            <a:r>
              <a:rPr lang="en-US" altLang="en-US" dirty="0"/>
              <a:t>Pre-sort makes merge "lightweight“ for memory</a:t>
            </a:r>
          </a:p>
          <a:p>
            <a:pPr lvl="1">
              <a:spcBef>
                <a:spcPct val="5000"/>
              </a:spcBef>
              <a:buFont typeface="Arial" panose="020B0604020202020204" pitchFamily="34" charset="0"/>
              <a:buChar char="•"/>
            </a:pPr>
            <a:r>
              <a:rPr lang="en-US" altLang="en-US" dirty="0"/>
              <a:t>Follows the Master-Update model:</a:t>
            </a:r>
          </a:p>
          <a:p>
            <a:pPr lvl="1">
              <a:spcBef>
                <a:spcPct val="5000"/>
              </a:spcBef>
              <a:buFont typeface="Arial" panose="020B0604020202020204" pitchFamily="34" charset="0"/>
              <a:buChar char="•"/>
            </a:pPr>
            <a:r>
              <a:rPr lang="en-US" altLang="en-US" dirty="0"/>
              <a:t>Master row and one or more updates row are merged </a:t>
            </a:r>
            <a:r>
              <a:rPr lang="en-US" altLang="en-US" dirty="0" err="1"/>
              <a:t>iff</a:t>
            </a:r>
            <a:r>
              <a:rPr lang="en-US" altLang="en-US" dirty="0"/>
              <a:t>  they have the same value in user-specified </a:t>
            </a:r>
            <a:r>
              <a:rPr lang="en-US" altLang="en-US" i="1" dirty="0"/>
              <a:t>key</a:t>
            </a:r>
            <a:r>
              <a:rPr lang="en-US" altLang="en-US" dirty="0"/>
              <a:t> column(s).</a:t>
            </a:r>
          </a:p>
          <a:p>
            <a:pPr lvl="1">
              <a:spcBef>
                <a:spcPct val="5000"/>
              </a:spcBef>
              <a:buFont typeface="Arial" panose="020B0604020202020204" pitchFamily="34" charset="0"/>
              <a:buChar char="•"/>
            </a:pPr>
            <a:r>
              <a:rPr lang="en-US" altLang="en-US" dirty="0"/>
              <a:t>Unmatched ("Bad") master rows can be either</a:t>
            </a:r>
          </a:p>
          <a:p>
            <a:pPr marL="914400" lvl="2" indent="0">
              <a:spcBef>
                <a:spcPct val="5000"/>
              </a:spcBef>
              <a:buNone/>
            </a:pPr>
            <a:r>
              <a:rPr lang="en-US" altLang="en-US" sz="2000" dirty="0"/>
              <a:t>kept ([</a:t>
            </a:r>
            <a:r>
              <a:rPr lang="en-US" altLang="en-US" sz="2000" b="1" dirty="0">
                <a:solidFill>
                  <a:srgbClr val="0066FF"/>
                </a:solidFill>
                <a:latin typeface="Courier New" pitchFamily="49" charset="0"/>
              </a:rPr>
              <a:t>-</a:t>
            </a:r>
            <a:r>
              <a:rPr lang="en-US" altLang="en-US" sz="2000" b="1" dirty="0" err="1">
                <a:solidFill>
                  <a:srgbClr val="0066FF"/>
                </a:solidFill>
                <a:latin typeface="Courier New" pitchFamily="49" charset="0"/>
              </a:rPr>
              <a:t>keepBadMasters</a:t>
            </a:r>
            <a:r>
              <a:rPr lang="en-US" altLang="en-US" sz="2000" dirty="0"/>
              <a:t>])</a:t>
            </a:r>
            <a:endParaRPr lang="en-US" altLang="en-US" sz="2000" b="1" dirty="0"/>
          </a:p>
          <a:p>
            <a:pPr marL="914400" lvl="2" indent="0">
              <a:spcBef>
                <a:spcPct val="5000"/>
              </a:spcBef>
              <a:buNone/>
            </a:pPr>
            <a:r>
              <a:rPr lang="en-US" altLang="en-US" sz="2000" dirty="0"/>
              <a:t>dropped (</a:t>
            </a:r>
            <a:r>
              <a:rPr lang="en-US" altLang="en-US" sz="2000" b="1" dirty="0">
                <a:solidFill>
                  <a:srgbClr val="0066FF"/>
                </a:solidFill>
                <a:latin typeface="Courier New" pitchFamily="49" charset="0"/>
              </a:rPr>
              <a:t>-</a:t>
            </a:r>
            <a:r>
              <a:rPr lang="en-US" altLang="en-US" sz="2000" b="1" dirty="0" err="1">
                <a:solidFill>
                  <a:srgbClr val="0066FF"/>
                </a:solidFill>
                <a:latin typeface="Courier New" pitchFamily="49" charset="0"/>
              </a:rPr>
              <a:t>dropBadMasters</a:t>
            </a:r>
            <a:r>
              <a:rPr lang="en-US" altLang="en-US" sz="2000" dirty="0"/>
              <a:t>)</a:t>
            </a:r>
          </a:p>
          <a:p>
            <a:pPr lvl="1">
              <a:spcBef>
                <a:spcPct val="5000"/>
              </a:spcBef>
              <a:buFont typeface="Arial" panose="020B0604020202020204" pitchFamily="34" charset="0"/>
              <a:buChar char="•"/>
            </a:pPr>
            <a:r>
              <a:rPr lang="en-US" altLang="en-US" dirty="0"/>
              <a:t>Unmatched ("Bad") update rows in </a:t>
            </a:r>
            <a:r>
              <a:rPr lang="en-US" altLang="en-US" dirty="0">
                <a:solidFill>
                  <a:srgbClr val="CC0000"/>
                </a:solidFill>
              </a:rPr>
              <a:t>input link </a:t>
            </a:r>
            <a:r>
              <a:rPr lang="en-US" altLang="en-US" i="1" dirty="0">
                <a:solidFill>
                  <a:srgbClr val="CC0000"/>
                </a:solidFill>
              </a:rPr>
              <a:t>n</a:t>
            </a:r>
            <a:r>
              <a:rPr lang="en-US" altLang="en-US" dirty="0"/>
              <a:t>  can be captured in a "reject" link in corresponding </a:t>
            </a:r>
            <a:r>
              <a:rPr lang="en-US" altLang="en-US" dirty="0">
                <a:solidFill>
                  <a:srgbClr val="CC0000"/>
                </a:solidFill>
              </a:rPr>
              <a:t>output link </a:t>
            </a:r>
            <a:r>
              <a:rPr lang="en-US" altLang="en-US" i="1" dirty="0">
                <a:solidFill>
                  <a:srgbClr val="CC0000"/>
                </a:solidFill>
              </a:rPr>
              <a:t>n.</a:t>
            </a:r>
          </a:p>
          <a:p>
            <a:pPr lvl="1">
              <a:spcBef>
                <a:spcPct val="5000"/>
              </a:spcBef>
              <a:buFont typeface="Arial" panose="020B0604020202020204" pitchFamily="34" charset="0"/>
              <a:buChar char="•"/>
            </a:pPr>
            <a:r>
              <a:rPr lang="en-US" altLang="en-US" dirty="0"/>
              <a:t>Matched update rows are consumed</a:t>
            </a:r>
            <a:endParaRPr lang="en-US" altLang="en-US" i="1" dirty="0">
              <a:solidFill>
                <a:srgbClr val="CC0000"/>
              </a:solidFill>
            </a:endParaRPr>
          </a:p>
          <a:p>
            <a:endParaRPr lang="en-US" altLang="en-US" dirty="0"/>
          </a:p>
          <a:p>
            <a:endParaRPr lang="en-US" dirty="0"/>
          </a:p>
        </p:txBody>
      </p:sp>
    </p:spTree>
    <p:extLst>
      <p:ext uri="{BB962C8B-B14F-4D97-AF65-F5344CB8AC3E}">
        <p14:creationId xmlns:p14="http://schemas.microsoft.com/office/powerpoint/2010/main" val="3457079994"/>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dirty="0"/>
              <a:t>Merge Stage Job </a:t>
            </a:r>
            <a:endParaRPr lang="en-US" altLang="en-US" dirty="0" smtClean="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67" y="1305149"/>
            <a:ext cx="7680960" cy="4579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4"/>
          <p:cNvSpPr>
            <a:spLocks noChangeArrowheads="1"/>
          </p:cNvSpPr>
          <p:nvPr/>
        </p:nvSpPr>
        <p:spPr bwMode="auto">
          <a:xfrm>
            <a:off x="2230438" y="4637088"/>
            <a:ext cx="2025946" cy="1079500"/>
          </a:xfrm>
          <a:prstGeom prst="wedgeRoundRectCallout">
            <a:avLst>
              <a:gd name="adj1" fmla="val 120986"/>
              <a:gd name="adj2" fmla="val -60440"/>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Capture update link non-matches</a:t>
            </a:r>
          </a:p>
        </p:txBody>
      </p:sp>
      <p:sp>
        <p:nvSpPr>
          <p:cNvPr id="8" name="AutoShape 5"/>
          <p:cNvSpPr>
            <a:spLocks noChangeArrowheads="1"/>
          </p:cNvSpPr>
          <p:nvPr/>
        </p:nvSpPr>
        <p:spPr bwMode="auto">
          <a:xfrm>
            <a:off x="1954213" y="1603375"/>
            <a:ext cx="1533302" cy="831850"/>
          </a:xfrm>
          <a:prstGeom prst="wedgeRoundRectCallout">
            <a:avLst>
              <a:gd name="adj1" fmla="val 77778"/>
              <a:gd name="adj2" fmla="val 182250"/>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9900"/>
                </a:solidFill>
              </a:rPr>
              <a:t>Merge stage</a:t>
            </a:r>
          </a:p>
        </p:txBody>
      </p:sp>
      <p:sp>
        <p:nvSpPr>
          <p:cNvPr id="2" name="Footer Placeholder 1"/>
          <p:cNvSpPr>
            <a:spLocks noGrp="1"/>
          </p:cNvSpPr>
          <p:nvPr>
            <p:ph type="ftr" sz="quarter" idx="11"/>
          </p:nvPr>
        </p:nvSpPr>
        <p:spPr/>
        <p:txBody>
          <a:bodyPr/>
          <a:lstStyle/>
          <a:p>
            <a:r>
              <a:rPr lang="en-US" smtClean="0"/>
              <a:t>Capgemini Internal</a:t>
            </a:r>
            <a:endParaRPr lang="en-US"/>
          </a:p>
        </p:txBody>
      </p:sp>
    </p:spTree>
    <p:extLst>
      <p:ext uri="{BB962C8B-B14F-4D97-AF65-F5344CB8AC3E}">
        <p14:creationId xmlns:p14="http://schemas.microsoft.com/office/powerpoint/2010/main" val="3571974316"/>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dirty="0"/>
              <a:t>Merge Stage Properties</a:t>
            </a:r>
            <a:endParaRPr lang="en-US" altLang="en-US" dirty="0" smtClean="0"/>
          </a:p>
        </p:txBody>
      </p:sp>
      <p:sp>
        <p:nvSpPr>
          <p:cNvPr id="2" name="Content Placeholder 1"/>
          <p:cNvSpPr>
            <a:spLocks noGrp="1"/>
          </p:cNvSpPr>
          <p:nvPr>
            <p:ph idx="1"/>
          </p:nvPr>
        </p:nvSpPr>
        <p:spPr/>
        <p:txBody>
          <a:bodyPr/>
          <a:lstStyle/>
          <a:p>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69" y="1342566"/>
            <a:ext cx="8443686"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4"/>
          <p:cNvSpPr>
            <a:spLocks noChangeArrowheads="1"/>
          </p:cNvSpPr>
          <p:nvPr/>
        </p:nvSpPr>
        <p:spPr bwMode="auto">
          <a:xfrm>
            <a:off x="6468606" y="3795254"/>
            <a:ext cx="1702989" cy="1079500"/>
          </a:xfrm>
          <a:prstGeom prst="wedgeRoundRectCallout">
            <a:avLst>
              <a:gd name="adj1" fmla="val -187574"/>
              <a:gd name="adj2" fmla="val -25440"/>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Keep or drop unmatched masters</a:t>
            </a:r>
          </a:p>
        </p:txBody>
      </p:sp>
      <p:sp>
        <p:nvSpPr>
          <p:cNvPr id="8" name="AutoShape 5"/>
          <p:cNvSpPr>
            <a:spLocks noChangeArrowheads="1"/>
          </p:cNvSpPr>
          <p:nvPr/>
        </p:nvSpPr>
        <p:spPr bwMode="auto">
          <a:xfrm>
            <a:off x="5436732" y="2676066"/>
            <a:ext cx="1543016" cy="744538"/>
          </a:xfrm>
          <a:prstGeom prst="wedgeRoundRectCallout">
            <a:avLst>
              <a:gd name="adj1" fmla="val -226722"/>
              <a:gd name="adj2" fmla="val 26546"/>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algn="just" eaLnBrk="1" hangingPunct="1">
              <a:spcBef>
                <a:spcPct val="0"/>
              </a:spcBef>
              <a:buClrTx/>
              <a:buFontTx/>
              <a:buNone/>
            </a:pPr>
            <a:r>
              <a:rPr lang="en-US" altLang="en-US" sz="1800">
                <a:solidFill>
                  <a:srgbClr val="FFFF00"/>
                </a:solidFill>
              </a:rPr>
              <a:t>Match key</a:t>
            </a:r>
          </a:p>
        </p:txBody>
      </p:sp>
    </p:spTree>
    <p:extLst>
      <p:ext uri="{BB962C8B-B14F-4D97-AF65-F5344CB8AC3E}">
        <p14:creationId xmlns:p14="http://schemas.microsoft.com/office/powerpoint/2010/main" val="1528144712"/>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551579" y="1721071"/>
            <a:ext cx="20578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50000"/>
              </a:spcBef>
              <a:buClr>
                <a:srgbClr val="990000"/>
              </a:buClr>
              <a:buFontTx/>
              <a:buNone/>
            </a:pPr>
            <a:r>
              <a:rPr lang="en-US" altLang="en-US" sz="1800" dirty="0" err="1">
                <a:solidFill>
                  <a:srgbClr val="0066FF"/>
                </a:solidFill>
                <a:latin typeface="Courier New" pitchFamily="49" charset="0"/>
                <a:cs typeface="Times New Roman" pitchFamily="18" charset="0"/>
              </a:rPr>
              <a:t>keepBadMaster</a:t>
            </a:r>
            <a:endParaRPr lang="en-US" altLang="en-US" sz="1800" dirty="0">
              <a:latin typeface="Courier New" pitchFamily="49" charset="0"/>
              <a:cs typeface="Times New Roman" pitchFamily="18" charset="0"/>
            </a:endParaRPr>
          </a:p>
        </p:txBody>
      </p:sp>
      <p:sp>
        <p:nvSpPr>
          <p:cNvPr id="7" name="Rectangle 3"/>
          <p:cNvSpPr>
            <a:spLocks noChangeArrowheads="1"/>
          </p:cNvSpPr>
          <p:nvPr/>
        </p:nvSpPr>
        <p:spPr bwMode="auto">
          <a:xfrm>
            <a:off x="382857" y="3370263"/>
            <a:ext cx="205785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50000"/>
              </a:spcBef>
              <a:buClr>
                <a:srgbClr val="990000"/>
              </a:buClr>
              <a:buFontTx/>
              <a:buNone/>
            </a:pPr>
            <a:r>
              <a:rPr lang="en-US" altLang="en-US" sz="1800" dirty="0" err="1">
                <a:solidFill>
                  <a:srgbClr val="0066FF"/>
                </a:solidFill>
                <a:latin typeface="Courier New" pitchFamily="49" charset="0"/>
                <a:cs typeface="Times New Roman" pitchFamily="18" charset="0"/>
              </a:rPr>
              <a:t>dropBadMaster</a:t>
            </a:r>
            <a:endParaRPr lang="en-US" altLang="en-US" sz="2400" dirty="0">
              <a:latin typeface="Courier New" pitchFamily="49" charset="0"/>
              <a:cs typeface="Times New Roman" pitchFamily="18" charset="0"/>
            </a:endParaRPr>
          </a:p>
          <a:p>
            <a:pPr eaLnBrk="1" hangingPunct="1">
              <a:spcBef>
                <a:spcPct val="50000"/>
              </a:spcBef>
              <a:buClr>
                <a:srgbClr val="990000"/>
              </a:buClr>
              <a:buFontTx/>
              <a:buNone/>
            </a:pPr>
            <a:r>
              <a:rPr lang="en-US" altLang="en-US" sz="1800" dirty="0">
                <a:latin typeface="Courier New" pitchFamily="49" charset="0"/>
                <a:cs typeface="Times New Roman" pitchFamily="18" charset="0"/>
              </a:rPr>
              <a:t>     </a:t>
            </a:r>
          </a:p>
          <a:p>
            <a:pPr eaLnBrk="1" hangingPunct="1">
              <a:spcBef>
                <a:spcPct val="50000"/>
              </a:spcBef>
              <a:buClr>
                <a:srgbClr val="990000"/>
              </a:buClr>
              <a:buFontTx/>
              <a:buNone/>
            </a:pPr>
            <a:endParaRPr lang="en-US" altLang="en-US" sz="1800" dirty="0">
              <a:latin typeface="Courier New" pitchFamily="49" charset="0"/>
              <a:cs typeface="Times New Roman" pitchFamily="18" charset="0"/>
            </a:endParaRPr>
          </a:p>
        </p:txBody>
      </p:sp>
      <p:graphicFrame>
        <p:nvGraphicFramePr>
          <p:cNvPr id="8" name="Object 4"/>
          <p:cNvGraphicFramePr>
            <a:graphicFrameLocks noChangeAspect="1"/>
          </p:cNvGraphicFramePr>
          <p:nvPr>
            <p:extLst>
              <p:ext uri="{D42A27DB-BD31-4B8C-83A1-F6EECF244321}">
                <p14:modId xmlns:p14="http://schemas.microsoft.com/office/powerpoint/2010/main" val="4034598743"/>
              </p:ext>
            </p:extLst>
          </p:nvPr>
        </p:nvGraphicFramePr>
        <p:xfrm>
          <a:off x="2645165" y="1858963"/>
          <a:ext cx="6115709" cy="968375"/>
        </p:xfrm>
        <a:graphic>
          <a:graphicData uri="http://schemas.openxmlformats.org/presentationml/2006/ole">
            <mc:AlternateContent xmlns:mc="http://schemas.openxmlformats.org/markup-compatibility/2006">
              <mc:Choice xmlns:v="urn:schemas-microsoft-com:vml" Requires="v">
                <p:oleObj spid="_x0000_s13419" name="Worksheet" r:id="rId4" imgW="3465000" imgH="618840" progId="Excel.Sheet.8">
                  <p:embed/>
                </p:oleObj>
              </mc:Choice>
              <mc:Fallback>
                <p:oleObj name="Worksheet" r:id="rId4" imgW="3465000" imgH="61884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5165" y="1858963"/>
                        <a:ext cx="6115709" cy="968375"/>
                      </a:xfrm>
                      <a:prstGeom prst="rect">
                        <a:avLst/>
                      </a:prstGeom>
                      <a:noFill/>
                      <a:ln>
                        <a:noFill/>
                      </a:ln>
                      <a:effec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2173076546"/>
              </p:ext>
            </p:extLst>
          </p:nvPr>
        </p:nvGraphicFramePr>
        <p:xfrm>
          <a:off x="2732607" y="3900488"/>
          <a:ext cx="6097528" cy="649287"/>
        </p:xfrm>
        <a:graphic>
          <a:graphicData uri="http://schemas.openxmlformats.org/presentationml/2006/ole">
            <mc:AlternateContent xmlns:mc="http://schemas.openxmlformats.org/markup-compatibility/2006">
              <mc:Choice xmlns:v="urn:schemas-microsoft-com:vml" Requires="v">
                <p:oleObj spid="_x0000_s13420" name="Worksheet" r:id="rId6" imgW="3465000" imgH="416160" progId="Excel.Sheet.8">
                  <p:embed/>
                </p:oleObj>
              </mc:Choice>
              <mc:Fallback>
                <p:oleObj name="Worksheet" r:id="rId6" imgW="3465000" imgH="416160" progId="Excel.Shee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2607" y="3900488"/>
                        <a:ext cx="6097528" cy="649287"/>
                      </a:xfrm>
                      <a:prstGeom prst="rect">
                        <a:avLst/>
                      </a:prstGeom>
                      <a:noFill/>
                      <a:ln>
                        <a:noFill/>
                      </a:ln>
                      <a:effectLst/>
                    </p:spPr>
                  </p:pic>
                </p:oleObj>
              </mc:Fallback>
            </mc:AlternateContent>
          </a:graphicData>
        </a:graphic>
      </p:graphicFrame>
      <p:sp>
        <p:nvSpPr>
          <p:cNvPr id="10" name="Text Box 8"/>
          <p:cNvSpPr txBox="1">
            <a:spLocks noChangeArrowheads="1"/>
          </p:cNvSpPr>
          <p:nvPr/>
        </p:nvSpPr>
        <p:spPr bwMode="auto">
          <a:xfrm>
            <a:off x="2979794" y="2917825"/>
            <a:ext cx="50628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20000"/>
              </a:spcBef>
              <a:buClr>
                <a:srgbClr val="990000"/>
              </a:buClr>
              <a:buFontTx/>
              <a:buNone/>
            </a:pPr>
            <a:r>
              <a:rPr lang="en-US" altLang="en-US" sz="1600" i="1">
                <a:solidFill>
                  <a:srgbClr val="0066FF"/>
                </a:solidFill>
                <a:cs typeface="Times New Roman" pitchFamily="18" charset="0"/>
              </a:rPr>
              <a:t> Same output as </a:t>
            </a:r>
            <a:r>
              <a:rPr lang="en-US" altLang="en-US" sz="1600">
                <a:solidFill>
                  <a:srgbClr val="0066FF"/>
                </a:solidFill>
                <a:cs typeface="Times New Roman" pitchFamily="18" charset="0"/>
              </a:rPr>
              <a:t>left outer join</a:t>
            </a:r>
            <a:r>
              <a:rPr lang="en-US" altLang="en-US" sz="1600" i="1">
                <a:solidFill>
                  <a:srgbClr val="0066FF"/>
                </a:solidFill>
                <a:cs typeface="Times New Roman" pitchFamily="18" charset="0"/>
              </a:rPr>
              <a:t> and  </a:t>
            </a:r>
            <a:r>
              <a:rPr lang="en-US" altLang="en-US" sz="1600">
                <a:solidFill>
                  <a:srgbClr val="0066FF"/>
                </a:solidFill>
                <a:cs typeface="Times New Roman" pitchFamily="18" charset="0"/>
              </a:rPr>
              <a:t>lookup/continue</a:t>
            </a:r>
          </a:p>
        </p:txBody>
      </p:sp>
      <p:sp>
        <p:nvSpPr>
          <p:cNvPr id="11" name="Text Box 10"/>
          <p:cNvSpPr txBox="1">
            <a:spLocks noChangeArrowheads="1"/>
          </p:cNvSpPr>
          <p:nvPr/>
        </p:nvSpPr>
        <p:spPr bwMode="auto">
          <a:xfrm>
            <a:off x="470850" y="5000405"/>
            <a:ext cx="72363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accent2"/>
              </a:buClr>
              <a:buFont typeface="Wingdings" pitchFamily="2" charset="2"/>
              <a:buChar char="§"/>
              <a:defRPr sz="2000">
                <a:solidFill>
                  <a:schemeClr val="tx1"/>
                </a:solidFill>
                <a:latin typeface="Arial" charset="0"/>
              </a:defRPr>
            </a:lvl1pPr>
            <a:lvl2pPr marL="742950" indent="-285750" eaLnBrk="0" hangingPunct="0">
              <a:spcBef>
                <a:spcPts val="600"/>
              </a:spcBef>
              <a:buClr>
                <a:schemeClr val="accent1"/>
              </a:buClr>
              <a:buFont typeface="Arial" charset="0"/>
              <a:buChar char="•"/>
              <a:defRPr>
                <a:solidFill>
                  <a:schemeClr val="tx1"/>
                </a:solidFill>
                <a:latin typeface="Arial" charset="0"/>
              </a:defRPr>
            </a:lvl2pPr>
            <a:lvl3pPr marL="1143000" indent="-228600" eaLnBrk="0" hangingPunct="0">
              <a:spcBef>
                <a:spcPts val="600"/>
              </a:spcBef>
              <a:buClr>
                <a:schemeClr val="tx2"/>
              </a:buClr>
              <a:buFont typeface="Arial" charset="0"/>
              <a:buChar char="–"/>
              <a:defRPr sz="1600">
                <a:solidFill>
                  <a:schemeClr val="tx1"/>
                </a:solidFill>
                <a:latin typeface="Arial" charset="0"/>
              </a:defRPr>
            </a:lvl3pPr>
            <a:lvl4pPr marL="1600200" indent="-228600" eaLnBrk="0" hangingPunct="0">
              <a:spcBef>
                <a:spcPct val="20000"/>
              </a:spcBef>
              <a:buClr>
                <a:srgbClr val="C3D42E"/>
              </a:buClr>
              <a:buFont typeface="Courier New" pitchFamily="49" charset="0"/>
              <a:buChar char="o"/>
              <a:defRPr sz="1400">
                <a:solidFill>
                  <a:schemeClr val="tx1"/>
                </a:solidFill>
                <a:latin typeface="Arial" charset="0"/>
              </a:defRPr>
            </a:lvl4pPr>
            <a:lvl5pPr marL="2057400" indent="-228600" eaLnBrk="0" hangingPunct="0">
              <a:spcBef>
                <a:spcPct val="20000"/>
              </a:spcBef>
              <a:buFont typeface="Arial" charset="0"/>
              <a:buChar char="»"/>
              <a:defRPr sz="1200">
                <a:solidFill>
                  <a:schemeClr val="tx1"/>
                </a:solidFill>
                <a:latin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defRPr>
            </a:lvl9pPr>
          </a:lstStyle>
          <a:p>
            <a:pPr eaLnBrk="1" hangingPunct="1">
              <a:spcBef>
                <a:spcPct val="20000"/>
              </a:spcBef>
              <a:buClr>
                <a:srgbClr val="990000"/>
              </a:buClr>
              <a:buFontTx/>
              <a:buNone/>
            </a:pPr>
            <a:r>
              <a:rPr lang="en-US" altLang="en-US" sz="1800" i="1" u="sng" dirty="0">
                <a:cs typeface="Times New Roman" pitchFamily="18" charset="0"/>
              </a:rPr>
              <a:t>Both </a:t>
            </a:r>
            <a:r>
              <a:rPr lang="en-US" altLang="en-US" sz="1800" dirty="0">
                <a:cs typeface="Times New Roman" pitchFamily="18" charset="0"/>
              </a:rPr>
              <a:t>options yield the same "reject" link of "bad" (unused) updates</a:t>
            </a:r>
          </a:p>
        </p:txBody>
      </p:sp>
      <p:graphicFrame>
        <p:nvGraphicFramePr>
          <p:cNvPr id="12" name="Object 11"/>
          <p:cNvGraphicFramePr>
            <a:graphicFrameLocks noChangeAspect="1"/>
          </p:cNvGraphicFramePr>
          <p:nvPr>
            <p:extLst>
              <p:ext uri="{D42A27DB-BD31-4B8C-83A1-F6EECF244321}">
                <p14:modId xmlns:p14="http://schemas.microsoft.com/office/powerpoint/2010/main" val="795417311"/>
              </p:ext>
            </p:extLst>
          </p:nvPr>
        </p:nvGraphicFramePr>
        <p:xfrm>
          <a:off x="2826344" y="5529391"/>
          <a:ext cx="3743806" cy="555625"/>
        </p:xfrm>
        <a:graphic>
          <a:graphicData uri="http://schemas.openxmlformats.org/presentationml/2006/ole">
            <mc:AlternateContent xmlns:mc="http://schemas.openxmlformats.org/markup-compatibility/2006">
              <mc:Choice xmlns:v="urn:schemas-microsoft-com:vml" Requires="v">
                <p:oleObj spid="_x0000_s13421" name="Worksheet" r:id="rId8" imgW="2486160" imgH="416160" progId="Excel.Sheet.8">
                  <p:embed/>
                </p:oleObj>
              </mc:Choice>
              <mc:Fallback>
                <p:oleObj name="Worksheet" r:id="rId8" imgW="2486160" imgH="416160" progId="Excel.Sheet.8">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26344" y="5529391"/>
                        <a:ext cx="3743806" cy="555625"/>
                      </a:xfrm>
                      <a:prstGeom prst="rect">
                        <a:avLst/>
                      </a:prstGeom>
                      <a:noFill/>
                      <a:ln>
                        <a:noFill/>
                      </a:ln>
                      <a:effectLst/>
                    </p:spPr>
                  </p:pic>
                </p:oleObj>
              </mc:Fallback>
            </mc:AlternateContent>
          </a:graphicData>
        </a:graphic>
      </p:graphicFrame>
      <p:sp>
        <p:nvSpPr>
          <p:cNvPr id="3" name="Title 2"/>
          <p:cNvSpPr>
            <a:spLocks noGrp="1"/>
          </p:cNvSpPr>
          <p:nvPr>
            <p:ph type="title"/>
          </p:nvPr>
        </p:nvSpPr>
        <p:spPr/>
        <p:txBody>
          <a:bodyPr/>
          <a:lstStyle/>
          <a:p>
            <a:r>
              <a:rPr lang="en-US" dirty="0"/>
              <a:t>Merge Options</a:t>
            </a:r>
          </a:p>
        </p:txBody>
      </p:sp>
    </p:spTree>
    <p:extLst>
      <p:ext uri="{BB962C8B-B14F-4D97-AF65-F5344CB8AC3E}">
        <p14:creationId xmlns:p14="http://schemas.microsoft.com/office/powerpoint/2010/main" val="2914206458"/>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3725247181"/>
              </p:ext>
            </p:extLst>
          </p:nvPr>
        </p:nvGraphicFramePr>
        <p:xfrm>
          <a:off x="353555" y="1916343"/>
          <a:ext cx="8138160" cy="3636798"/>
        </p:xfrm>
        <a:graphic>
          <a:graphicData uri="http://schemas.openxmlformats.org/presentationml/2006/ole">
            <mc:AlternateContent xmlns:mc="http://schemas.openxmlformats.org/markup-compatibility/2006">
              <mc:Choice xmlns:v="urn:schemas-microsoft-com:vml" Requires="v">
                <p:oleObj spid="_x0000_s14373" name="Worksheet" r:id="rId5" imgW="7200900" imgH="2266899" progId="Excel.Sheet.8">
                  <p:embed/>
                </p:oleObj>
              </mc:Choice>
              <mc:Fallback>
                <p:oleObj name="Worksheet" r:id="rId5" imgW="7200900" imgH="2266899"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555" y="1916343"/>
                        <a:ext cx="8138160" cy="3636798"/>
                      </a:xfrm>
                      <a:prstGeom prst="rect">
                        <a:avLst/>
                      </a:prstGeom>
                      <a:noFill/>
                      <a:ln>
                        <a:noFill/>
                      </a:ln>
                      <a:effectLst/>
                    </p:spPr>
                  </p:pic>
                </p:oleObj>
              </mc:Fallback>
            </mc:AlternateContent>
          </a:graphicData>
        </a:graphic>
      </p:graphicFrame>
      <p:sp>
        <p:nvSpPr>
          <p:cNvPr id="4" name="Title 3"/>
          <p:cNvSpPr>
            <a:spLocks noGrp="1"/>
          </p:cNvSpPr>
          <p:nvPr>
            <p:ph type="title"/>
          </p:nvPr>
        </p:nvSpPr>
        <p:spPr/>
        <p:txBody>
          <a:bodyPr/>
          <a:lstStyle/>
          <a:p>
            <a:r>
              <a:rPr lang="en-US" dirty="0"/>
              <a:t>Comparison:  Joins, Lookup, Merge</a:t>
            </a:r>
          </a:p>
        </p:txBody>
      </p:sp>
    </p:spTree>
    <p:extLst>
      <p:ext uri="{BB962C8B-B14F-4D97-AF65-F5344CB8AC3E}">
        <p14:creationId xmlns:p14="http://schemas.microsoft.com/office/powerpoint/2010/main" val="1885785159"/>
      </p:ext>
    </p:ext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dirty="0"/>
              <a:t>Funnel Stage</a:t>
            </a:r>
          </a:p>
        </p:txBody>
      </p:sp>
    </p:spTree>
    <p:extLst>
      <p:ext uri="{BB962C8B-B14F-4D97-AF65-F5344CB8AC3E}">
        <p14:creationId xmlns:p14="http://schemas.microsoft.com/office/powerpoint/2010/main" val="40006089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What is a Funnel Stage?</a:t>
            </a:r>
            <a:endParaRPr lang="en-US" altLang="en-US" dirty="0" smtClean="0"/>
          </a:p>
        </p:txBody>
      </p:sp>
      <p:sp>
        <p:nvSpPr>
          <p:cNvPr id="2" name="Content Placeholder 1"/>
          <p:cNvSpPr>
            <a:spLocks noGrp="1"/>
          </p:cNvSpPr>
          <p:nvPr>
            <p:ph idx="1"/>
          </p:nvPr>
        </p:nvSpPr>
        <p:spPr/>
        <p:txBody>
          <a:bodyPr/>
          <a:lstStyle/>
          <a:p>
            <a:r>
              <a:rPr lang="en-US" altLang="en-US" dirty="0"/>
              <a:t>Combines data from multiple input links to a single output link</a:t>
            </a:r>
          </a:p>
          <a:p>
            <a:r>
              <a:rPr lang="en-US" altLang="en-US" dirty="0"/>
              <a:t>All sources must have identical meta data</a:t>
            </a:r>
          </a:p>
          <a:p>
            <a:r>
              <a:rPr lang="en-US" altLang="en-US" dirty="0"/>
              <a:t>Three modes</a:t>
            </a:r>
          </a:p>
          <a:p>
            <a:pPr lvl="1">
              <a:buFont typeface="Arial" panose="020B0604020202020204" pitchFamily="34" charset="0"/>
              <a:buChar char="•"/>
            </a:pPr>
            <a:r>
              <a:rPr lang="en-US" altLang="en-US" dirty="0"/>
              <a:t>Continuous</a:t>
            </a:r>
          </a:p>
          <a:p>
            <a:pPr marL="914400" lvl="2" indent="0">
              <a:buNone/>
            </a:pPr>
            <a:r>
              <a:rPr lang="en-US" altLang="en-US" dirty="0"/>
              <a:t>     Records are combined in no particular order</a:t>
            </a:r>
          </a:p>
          <a:p>
            <a:pPr marL="914400" lvl="2" indent="0">
              <a:buNone/>
            </a:pPr>
            <a:r>
              <a:rPr lang="en-US" altLang="en-US" dirty="0"/>
              <a:t>  First available record</a:t>
            </a:r>
          </a:p>
          <a:p>
            <a:pPr marL="914400" lvl="2" indent="0">
              <a:buNone/>
            </a:pPr>
            <a:r>
              <a:rPr lang="en-US" altLang="en-US" dirty="0"/>
              <a:t>    It takes one record from each input link in turn. If data is not available on an input link, the     stage skips to the next link rather than waiting.</a:t>
            </a:r>
          </a:p>
          <a:p>
            <a:pPr marL="914400" lvl="2" indent="0">
              <a:buNone/>
            </a:pPr>
            <a:r>
              <a:rPr lang="en-US" altLang="en-US" dirty="0"/>
              <a:t>    Does not attempt to impose any order on the data it is processing Sort Funnel</a:t>
            </a:r>
          </a:p>
          <a:p>
            <a:pPr marL="914400" lvl="2" indent="0">
              <a:buNone/>
            </a:pPr>
            <a:r>
              <a:rPr lang="en-US" altLang="en-US" dirty="0"/>
              <a:t>    Combines the input records in the order defined by a key</a:t>
            </a:r>
          </a:p>
          <a:p>
            <a:pPr marL="914400" lvl="2" indent="0">
              <a:buNone/>
            </a:pPr>
            <a:r>
              <a:rPr lang="en-US" altLang="en-US" dirty="0"/>
              <a:t>    Produces sorted output if the input links are all sorted by the same key</a:t>
            </a:r>
          </a:p>
          <a:p>
            <a:pPr lvl="1">
              <a:buFont typeface="Arial" panose="020B0604020202020204" pitchFamily="34" charset="0"/>
              <a:buChar char="•"/>
            </a:pPr>
            <a:r>
              <a:rPr lang="en-US" altLang="en-US" dirty="0"/>
              <a:t>Sequence:</a:t>
            </a:r>
          </a:p>
          <a:p>
            <a:pPr marL="914400" lvl="2" indent="0">
              <a:buNone/>
            </a:pPr>
            <a:r>
              <a:rPr lang="en-US" altLang="en-US" sz="1400" dirty="0"/>
              <a:t>    </a:t>
            </a:r>
            <a:r>
              <a:rPr lang="en-US" altLang="en-US" dirty="0"/>
              <a:t>Outputs all records from the first input link, then all from the second input link, and so on</a:t>
            </a:r>
          </a:p>
          <a:p>
            <a:endParaRPr lang="en-US" dirty="0"/>
          </a:p>
        </p:txBody>
      </p:sp>
    </p:spTree>
    <p:extLst>
      <p:ext uri="{BB962C8B-B14F-4D97-AF65-F5344CB8AC3E}">
        <p14:creationId xmlns:p14="http://schemas.microsoft.com/office/powerpoint/2010/main" val="3113726586"/>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dirty="0"/>
              <a:t>Funnel Stage Example</a:t>
            </a:r>
            <a:endParaRPr lang="en-US" altLang="en-US" dirty="0" smtClean="0"/>
          </a:p>
        </p:txBody>
      </p:sp>
      <p:sp>
        <p:nvSpPr>
          <p:cNvPr id="2" name="Content Placeholder 1"/>
          <p:cNvSpPr>
            <a:spLocks noGrp="1"/>
          </p:cNvSpPr>
          <p:nvPr>
            <p:ph idx="1"/>
          </p:nvPr>
        </p:nvSpPr>
        <p:spPr/>
        <p:txBody>
          <a:bodyPr/>
          <a:lstStyle/>
          <a:p>
            <a:endParaRPr lang="en-US"/>
          </a:p>
        </p:txBody>
      </p:sp>
      <p:pic>
        <p:nvPicPr>
          <p:cNvPr id="5" name="Picture 3" descr="AccountFinanceFunn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3" y="1395413"/>
            <a:ext cx="8489723" cy="407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667082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File Data</a:t>
            </a:r>
          </a:p>
        </p:txBody>
      </p:sp>
      <p:sp>
        <p:nvSpPr>
          <p:cNvPr id="4" name="Content Placeholder 3"/>
          <p:cNvSpPr>
            <a:spLocks noGrp="1"/>
          </p:cNvSpPr>
          <p:nvPr>
            <p:ph idx="1"/>
          </p:nvPr>
        </p:nvSpPr>
        <p:spPr/>
        <p:txBody>
          <a:bodyPr/>
          <a:lstStyle/>
          <a:p>
            <a:r>
              <a:rPr lang="en-US" altLang="en-US" dirty="0"/>
              <a:t>Sequential</a:t>
            </a:r>
          </a:p>
          <a:p>
            <a:pPr lvl="1"/>
            <a:r>
              <a:rPr lang="en-US" altLang="en-US" dirty="0"/>
              <a:t>–Fixed or variable length</a:t>
            </a:r>
          </a:p>
          <a:p>
            <a:r>
              <a:rPr lang="en-US" altLang="en-US" dirty="0"/>
              <a:t>Data Set</a:t>
            </a:r>
          </a:p>
          <a:p>
            <a:r>
              <a:rPr lang="en-US" altLang="en-US" dirty="0"/>
              <a:t>Complex flat file </a:t>
            </a:r>
          </a:p>
          <a:p>
            <a:pPr>
              <a:buFont typeface="Webdings" pitchFamily="18" charset="2"/>
              <a:buNone/>
            </a:pPr>
            <a:endParaRPr lang="en-US" altLang="en-US" dirty="0"/>
          </a:p>
          <a:p>
            <a:pPr>
              <a:buFont typeface="Webdings" pitchFamily="18" charset="2"/>
              <a:buNone/>
            </a:pPr>
            <a:r>
              <a:rPr lang="en-US" altLang="en-US" dirty="0"/>
              <a:t>   Several stages handle sequential data. Each stage has both advantages and differences from the other stages that handle sequential data. </a:t>
            </a:r>
          </a:p>
          <a:p>
            <a:pPr>
              <a:buFont typeface="Webdings" pitchFamily="18" charset="2"/>
              <a:buNone/>
            </a:pPr>
            <a:r>
              <a:rPr lang="en-US" altLang="en-US" dirty="0"/>
              <a:t>   Sequential data can come in a variety of types -- including both fixed length and variable length.</a:t>
            </a:r>
          </a:p>
          <a:p>
            <a:endParaRPr lang="en-US" dirty="0"/>
          </a:p>
        </p:txBody>
      </p:sp>
    </p:spTree>
    <p:extLst>
      <p:ext uri="{BB962C8B-B14F-4D97-AF65-F5344CB8AC3E}">
        <p14:creationId xmlns:p14="http://schemas.microsoft.com/office/powerpoint/2010/main" val="3901260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p:cNvSpPr>
            <a:spLocks noGrp="1" noChangeArrowheads="1"/>
          </p:cNvSpPr>
          <p:nvPr>
            <p:ph type="title"/>
          </p:nvPr>
        </p:nvSpPr>
        <p:spPr/>
        <p:txBody>
          <a:bodyPr/>
          <a:lstStyle/>
          <a:p>
            <a:r>
              <a:rPr lang="en-US" dirty="0"/>
              <a:t>Funnel Stage Properties</a:t>
            </a:r>
            <a:endParaRPr lang="en-US" altLang="en-US" dirty="0" smtClean="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886" y="1288142"/>
            <a:ext cx="6964363"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Capgemini Internal</a:t>
            </a:r>
            <a:endParaRPr lang="en-US"/>
          </a:p>
        </p:txBody>
      </p:sp>
    </p:spTree>
    <p:extLst>
      <p:ext uri="{BB962C8B-B14F-4D97-AF65-F5344CB8AC3E}">
        <p14:creationId xmlns:p14="http://schemas.microsoft.com/office/powerpoint/2010/main" val="28996178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dirty="0" smtClean="0"/>
              <a:t>Q&amp;A</a:t>
            </a:r>
            <a:endParaRPr lang="en-US" altLang="en-US" dirty="0" smtClean="0"/>
          </a:p>
        </p:txBody>
      </p:sp>
      <p:sp>
        <p:nvSpPr>
          <p:cNvPr id="2" name="Content Placeholder 1"/>
          <p:cNvSpPr>
            <a:spLocks noGrp="1"/>
          </p:cNvSpPr>
          <p:nvPr>
            <p:ph idx="1"/>
          </p:nvPr>
        </p:nvSpPr>
        <p:spPr/>
        <p:txBody>
          <a:bodyPr/>
          <a:lstStyle/>
          <a:p>
            <a:r>
              <a:rPr lang="en-US" dirty="0"/>
              <a:t>Name three stages that horizontally join data?</a:t>
            </a:r>
          </a:p>
          <a:p>
            <a:r>
              <a:rPr lang="en-US" dirty="0"/>
              <a:t>Which stage uses the least amount of memory? Join or Lookup?</a:t>
            </a:r>
          </a:p>
          <a:p>
            <a:r>
              <a:rPr lang="en-US" dirty="0"/>
              <a:t>Which stage requires that the input data is sorted?  Join or Lookup? </a:t>
            </a:r>
          </a:p>
          <a:p>
            <a:endParaRPr lang="en-US" dirty="0"/>
          </a:p>
        </p:txBody>
      </p:sp>
    </p:spTree>
    <p:extLst>
      <p:ext uri="{BB962C8B-B14F-4D97-AF65-F5344CB8AC3E}">
        <p14:creationId xmlns:p14="http://schemas.microsoft.com/office/powerpoint/2010/main" val="2202227358"/>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dirty="0" smtClean="0"/>
              <a:t>Q&amp;A</a:t>
            </a:r>
            <a:endParaRPr lang="en-US" altLang="en-US" dirty="0" smtClean="0"/>
          </a:p>
        </p:txBody>
      </p:sp>
      <p:sp>
        <p:nvSpPr>
          <p:cNvPr id="2" name="Content Placeholder 1"/>
          <p:cNvSpPr>
            <a:spLocks noGrp="1"/>
          </p:cNvSpPr>
          <p:nvPr>
            <p:ph idx="1"/>
          </p:nvPr>
        </p:nvSpPr>
        <p:spPr/>
        <p:txBody>
          <a:bodyPr/>
          <a:lstStyle/>
          <a:p>
            <a:r>
              <a:rPr lang="en-US" dirty="0"/>
              <a:t>Lookup, Merge, Join</a:t>
            </a:r>
          </a:p>
          <a:p>
            <a:r>
              <a:rPr lang="en-US" dirty="0"/>
              <a:t>Lookup</a:t>
            </a:r>
          </a:p>
          <a:p>
            <a:r>
              <a:rPr lang="en-US" dirty="0"/>
              <a:t>Join</a:t>
            </a:r>
          </a:p>
          <a:p>
            <a:endParaRPr lang="en-US" dirty="0"/>
          </a:p>
        </p:txBody>
      </p:sp>
    </p:spTree>
    <p:extLst>
      <p:ext uri="{BB962C8B-B14F-4D97-AF65-F5344CB8AC3E}">
        <p14:creationId xmlns:p14="http://schemas.microsoft.com/office/powerpoint/2010/main" val="4275214688"/>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dirty="0"/>
              <a:t>Unit summary</a:t>
            </a:r>
            <a:endParaRPr lang="en-US" altLang="en-US" dirty="0" smtClean="0"/>
          </a:p>
        </p:txBody>
      </p:sp>
      <p:sp>
        <p:nvSpPr>
          <p:cNvPr id="2" name="Content Placeholder 1"/>
          <p:cNvSpPr>
            <a:spLocks noGrp="1"/>
          </p:cNvSpPr>
          <p:nvPr>
            <p:ph idx="1"/>
          </p:nvPr>
        </p:nvSpPr>
        <p:spPr/>
        <p:txBody>
          <a:bodyPr/>
          <a:lstStyle/>
          <a:p>
            <a:r>
              <a:rPr lang="en-US" dirty="0"/>
              <a:t>Having completed this unit, you should be able to:</a:t>
            </a:r>
          </a:p>
          <a:p>
            <a:r>
              <a:rPr lang="en-US" dirty="0"/>
              <a:t>Combine data using the Lookup stage</a:t>
            </a:r>
          </a:p>
          <a:p>
            <a:r>
              <a:rPr lang="en-US" dirty="0"/>
              <a:t>Define range lookups</a:t>
            </a:r>
          </a:p>
          <a:p>
            <a:r>
              <a:rPr lang="en-US" dirty="0"/>
              <a:t>Combine data using Merge stage</a:t>
            </a:r>
          </a:p>
          <a:p>
            <a:r>
              <a:rPr lang="en-US" dirty="0"/>
              <a:t>Combine data using the Join stage</a:t>
            </a:r>
          </a:p>
          <a:p>
            <a:r>
              <a:rPr lang="en-US" dirty="0"/>
              <a:t>Combine data using the Funnel stage</a:t>
            </a:r>
          </a:p>
          <a:p>
            <a:endParaRPr lang="en-US" dirty="0"/>
          </a:p>
        </p:txBody>
      </p:sp>
    </p:spTree>
    <p:extLst>
      <p:ext uri="{BB962C8B-B14F-4D97-AF65-F5344CB8AC3E}">
        <p14:creationId xmlns:p14="http://schemas.microsoft.com/office/powerpoint/2010/main" val="3129824540"/>
      </p:ext>
    </p:extLst>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dirty="0"/>
              <a:t>Sorting and Aggregating Data</a:t>
            </a:r>
          </a:p>
        </p:txBody>
      </p:sp>
    </p:spTree>
    <p:extLst>
      <p:ext uri="{BB962C8B-B14F-4D97-AF65-F5344CB8AC3E}">
        <p14:creationId xmlns:p14="http://schemas.microsoft.com/office/powerpoint/2010/main" val="424409328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objectives</a:t>
            </a:r>
          </a:p>
        </p:txBody>
      </p:sp>
      <p:sp>
        <p:nvSpPr>
          <p:cNvPr id="4" name="Content Placeholder 3"/>
          <p:cNvSpPr>
            <a:spLocks noGrp="1"/>
          </p:cNvSpPr>
          <p:nvPr>
            <p:ph idx="1"/>
          </p:nvPr>
        </p:nvSpPr>
        <p:spPr/>
        <p:txBody>
          <a:bodyPr/>
          <a:lstStyle/>
          <a:p>
            <a:r>
              <a:rPr lang="en-US" dirty="0"/>
              <a:t>After completing this unit, you should be able to: </a:t>
            </a:r>
          </a:p>
          <a:p>
            <a:r>
              <a:rPr lang="en-US" dirty="0"/>
              <a:t> Sort data using in-stage sorts and Sort stage </a:t>
            </a:r>
          </a:p>
          <a:p>
            <a:r>
              <a:rPr lang="en-US" dirty="0"/>
              <a:t> Combine data using Aggregator stage </a:t>
            </a:r>
          </a:p>
          <a:p>
            <a:r>
              <a:rPr lang="en-US" dirty="0"/>
              <a:t> Combine data Remove Duplicates stage</a:t>
            </a:r>
          </a:p>
          <a:p>
            <a:endParaRPr lang="en-US" dirty="0"/>
          </a:p>
        </p:txBody>
      </p:sp>
    </p:spTree>
    <p:extLst>
      <p:ext uri="{BB962C8B-B14F-4D97-AF65-F5344CB8AC3E}">
        <p14:creationId xmlns:p14="http://schemas.microsoft.com/office/powerpoint/2010/main" val="5215880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pPr algn="ctr"/>
            <a:r>
              <a:rPr lang="en-US" sz="4400" dirty="0" smtClean="0"/>
              <a:t>Sort Stage</a:t>
            </a:r>
            <a:endParaRPr lang="en-US" sz="4400" dirty="0"/>
          </a:p>
        </p:txBody>
      </p:sp>
    </p:spTree>
    <p:extLst>
      <p:ext uri="{BB962C8B-B14F-4D97-AF65-F5344CB8AC3E}">
        <p14:creationId xmlns:p14="http://schemas.microsoft.com/office/powerpoint/2010/main" val="425080421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 Data</a:t>
            </a:r>
          </a:p>
        </p:txBody>
      </p:sp>
      <p:sp>
        <p:nvSpPr>
          <p:cNvPr id="4" name="Content Placeholder 3"/>
          <p:cNvSpPr>
            <a:spLocks noGrp="1"/>
          </p:cNvSpPr>
          <p:nvPr>
            <p:ph idx="1"/>
          </p:nvPr>
        </p:nvSpPr>
        <p:spPr/>
        <p:txBody>
          <a:bodyPr/>
          <a:lstStyle/>
          <a:p>
            <a:r>
              <a:rPr lang="en-US" altLang="en-US" dirty="0"/>
              <a:t>Uses</a:t>
            </a:r>
          </a:p>
          <a:p>
            <a:pPr lvl="1"/>
            <a:r>
              <a:rPr lang="en-US" altLang="en-US" dirty="0"/>
              <a:t> Some stages require sorted input</a:t>
            </a:r>
          </a:p>
          <a:p>
            <a:pPr lvl="2"/>
            <a:r>
              <a:rPr lang="en-US" altLang="en-US" dirty="0"/>
              <a:t> Join, merge stages require sorted input</a:t>
            </a:r>
          </a:p>
          <a:p>
            <a:pPr lvl="1"/>
            <a:r>
              <a:rPr lang="en-US" altLang="en-US" dirty="0"/>
              <a:t> Some stages use less memory with sorted input</a:t>
            </a:r>
          </a:p>
          <a:p>
            <a:pPr lvl="2"/>
            <a:r>
              <a:rPr lang="en-US" altLang="en-US" dirty="0"/>
              <a:t> E.g., Aggregator</a:t>
            </a:r>
          </a:p>
          <a:p>
            <a:r>
              <a:rPr lang="en-US" altLang="en-US" dirty="0"/>
              <a:t> Sorts can be done: </a:t>
            </a:r>
          </a:p>
          <a:p>
            <a:pPr lvl="1"/>
            <a:r>
              <a:rPr lang="en-US" altLang="en-US" dirty="0"/>
              <a:t> Within stages </a:t>
            </a:r>
          </a:p>
          <a:p>
            <a:pPr lvl="2"/>
            <a:r>
              <a:rPr lang="en-US" altLang="en-US" dirty="0"/>
              <a:t>     On input link Partitioning tab, set partitioning to anything other than Auto</a:t>
            </a:r>
          </a:p>
          <a:p>
            <a:pPr lvl="1"/>
            <a:r>
              <a:rPr lang="en-US" altLang="en-US" dirty="0"/>
              <a:t> In a separate Sort stage </a:t>
            </a:r>
          </a:p>
          <a:p>
            <a:pPr lvl="2"/>
            <a:r>
              <a:rPr lang="en-US" altLang="en-US" dirty="0"/>
              <a:t>     Makes sort more visible on diagram </a:t>
            </a:r>
          </a:p>
          <a:p>
            <a:pPr lvl="2"/>
            <a:r>
              <a:rPr lang="en-US" altLang="en-US" dirty="0"/>
              <a:t>     Has more options</a:t>
            </a:r>
          </a:p>
          <a:p>
            <a:endParaRPr lang="en-US" dirty="0"/>
          </a:p>
        </p:txBody>
      </p:sp>
    </p:spTree>
    <p:extLst>
      <p:ext uri="{BB962C8B-B14F-4D97-AF65-F5344CB8AC3E}">
        <p14:creationId xmlns:p14="http://schemas.microsoft.com/office/powerpoint/2010/main" val="15244242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Sorting Alternatives</a:t>
            </a:r>
            <a:endParaRPr lang="en-US" dirty="0"/>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4" y="1263193"/>
            <a:ext cx="8150225"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361" y="4266743"/>
            <a:ext cx="7526338"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5"/>
          <p:cNvSpPr>
            <a:spLocks noChangeArrowheads="1"/>
          </p:cNvSpPr>
          <p:nvPr/>
        </p:nvSpPr>
        <p:spPr bwMode="auto">
          <a:xfrm>
            <a:off x="6902911" y="3082468"/>
            <a:ext cx="1684338" cy="744538"/>
          </a:xfrm>
          <a:prstGeom prst="wedgeRoundRectCallout">
            <a:avLst>
              <a:gd name="adj1" fmla="val -75917"/>
              <a:gd name="adj2" fmla="val 166843"/>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Sort within </a:t>
            </a:r>
          </a:p>
          <a:p>
            <a:r>
              <a:rPr lang="en-US" altLang="en-US">
                <a:solidFill>
                  <a:srgbClr val="FFFF00"/>
                </a:solidFill>
              </a:rPr>
              <a:t>stage</a:t>
            </a:r>
          </a:p>
        </p:txBody>
      </p:sp>
      <p:sp>
        <p:nvSpPr>
          <p:cNvPr id="6" name="AutoShape 6"/>
          <p:cNvSpPr>
            <a:spLocks noChangeArrowheads="1"/>
          </p:cNvSpPr>
          <p:nvPr/>
        </p:nvSpPr>
        <p:spPr bwMode="auto">
          <a:xfrm>
            <a:off x="1122824" y="3079293"/>
            <a:ext cx="1684337" cy="744538"/>
          </a:xfrm>
          <a:prstGeom prst="wedgeRoundRectCallout">
            <a:avLst>
              <a:gd name="adj1" fmla="val 112866"/>
              <a:gd name="adj2" fmla="val -148722"/>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a:solidFill>
                  <a:srgbClr val="FFFF00"/>
                </a:solidFill>
              </a:rPr>
              <a:t>Sort stage</a:t>
            </a:r>
          </a:p>
        </p:txBody>
      </p:sp>
    </p:spTree>
    <p:extLst>
      <p:ext uri="{BB962C8B-B14F-4D97-AF65-F5344CB8AC3E}">
        <p14:creationId xmlns:p14="http://schemas.microsoft.com/office/powerpoint/2010/main" val="178572100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Sort Stage</a:t>
            </a:r>
            <a:endParaRPr lang="en-US" dirty="0"/>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715" y="1327372"/>
            <a:ext cx="7863840" cy="496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4"/>
          <p:cNvSpPr>
            <a:spLocks noChangeArrowheads="1"/>
          </p:cNvSpPr>
          <p:nvPr/>
        </p:nvSpPr>
        <p:spPr bwMode="auto">
          <a:xfrm>
            <a:off x="5797312" y="3557808"/>
            <a:ext cx="1684337" cy="744538"/>
          </a:xfrm>
          <a:prstGeom prst="wedgeRoundRectCallout">
            <a:avLst>
              <a:gd name="adj1" fmla="val -267153"/>
              <a:gd name="adj2" fmla="val 106718"/>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dirty="0">
                <a:solidFill>
                  <a:srgbClr val="FFFF00"/>
                </a:solidFill>
              </a:rPr>
              <a:t>Sort options</a:t>
            </a:r>
          </a:p>
        </p:txBody>
      </p:sp>
      <p:sp>
        <p:nvSpPr>
          <p:cNvPr id="6" name="AutoShape 5"/>
          <p:cNvSpPr>
            <a:spLocks noChangeArrowheads="1"/>
          </p:cNvSpPr>
          <p:nvPr/>
        </p:nvSpPr>
        <p:spPr bwMode="auto">
          <a:xfrm>
            <a:off x="5634483" y="2075083"/>
            <a:ext cx="1277937" cy="744538"/>
          </a:xfrm>
          <a:prstGeom prst="wedgeRoundRectCallout">
            <a:avLst>
              <a:gd name="adj1" fmla="val -299815"/>
              <a:gd name="adj2" fmla="val 44245"/>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just"/>
            <a:r>
              <a:rPr lang="en-US" altLang="en-US" dirty="0">
                <a:solidFill>
                  <a:srgbClr val="FFFF00"/>
                </a:solidFill>
              </a:rPr>
              <a:t>Sort key</a:t>
            </a:r>
          </a:p>
        </p:txBody>
      </p:sp>
    </p:spTree>
    <p:extLst>
      <p:ext uri="{BB962C8B-B14F-4D97-AF65-F5344CB8AC3E}">
        <p14:creationId xmlns:p14="http://schemas.microsoft.com/office/powerpoint/2010/main" val="19031032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Sequential Data is Handled</a:t>
            </a:r>
          </a:p>
        </p:txBody>
      </p:sp>
      <p:sp>
        <p:nvSpPr>
          <p:cNvPr id="4" name="Content Placeholder 3"/>
          <p:cNvSpPr>
            <a:spLocks noGrp="1"/>
          </p:cNvSpPr>
          <p:nvPr>
            <p:ph idx="1"/>
          </p:nvPr>
        </p:nvSpPr>
        <p:spPr/>
        <p:txBody>
          <a:bodyPr/>
          <a:lstStyle/>
          <a:p>
            <a:r>
              <a:rPr lang="en-US" altLang="en-US" dirty="0"/>
              <a:t>Import and export operators are generated</a:t>
            </a:r>
          </a:p>
          <a:p>
            <a:pPr lvl="1"/>
            <a:r>
              <a:rPr lang="en-US" altLang="en-US" dirty="0"/>
              <a:t>Stages get translated into operators during the compile</a:t>
            </a:r>
          </a:p>
          <a:p>
            <a:r>
              <a:rPr lang="en-US" altLang="en-US" dirty="0"/>
              <a:t>Import operators convert data from the external format, as described by the Table Definition, to the framework internal format</a:t>
            </a:r>
          </a:p>
          <a:p>
            <a:pPr lvl="1"/>
            <a:r>
              <a:rPr lang="en-US" altLang="en-US" dirty="0"/>
              <a:t>Internally, the format of data is described by schemas</a:t>
            </a:r>
          </a:p>
          <a:p>
            <a:r>
              <a:rPr lang="en-US" altLang="en-US" dirty="0"/>
              <a:t>Export operators reverse the process</a:t>
            </a:r>
          </a:p>
          <a:p>
            <a:r>
              <a:rPr lang="en-US" altLang="en-US" dirty="0"/>
              <a:t>Messages in the job log use the “import” / “export” terminology</a:t>
            </a:r>
          </a:p>
          <a:p>
            <a:pPr lvl="1"/>
            <a:r>
              <a:rPr lang="en-US" altLang="en-US" dirty="0"/>
              <a:t>E.g., “100 records imported successfully; 2 rejected”</a:t>
            </a:r>
          </a:p>
          <a:p>
            <a:pPr lvl="1"/>
            <a:r>
              <a:rPr lang="en-US" altLang="en-US" dirty="0"/>
              <a:t>E.g., “100 records exported successfully; 0 rejected”</a:t>
            </a:r>
          </a:p>
          <a:p>
            <a:pPr lvl="1"/>
            <a:r>
              <a:rPr lang="en-US" altLang="en-US" dirty="0"/>
              <a:t>Records get rejected when they cannot be converted correctly during the  import or export </a:t>
            </a:r>
          </a:p>
          <a:p>
            <a:endParaRPr lang="en-US" dirty="0"/>
          </a:p>
        </p:txBody>
      </p:sp>
    </p:spTree>
    <p:extLst>
      <p:ext uri="{BB962C8B-B14F-4D97-AF65-F5344CB8AC3E}">
        <p14:creationId xmlns:p14="http://schemas.microsoft.com/office/powerpoint/2010/main" val="178859537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 keys</a:t>
            </a:r>
          </a:p>
        </p:txBody>
      </p:sp>
      <p:sp>
        <p:nvSpPr>
          <p:cNvPr id="4" name="Content Placeholder 3"/>
          <p:cNvSpPr>
            <a:spLocks noGrp="1"/>
          </p:cNvSpPr>
          <p:nvPr>
            <p:ph idx="1"/>
          </p:nvPr>
        </p:nvSpPr>
        <p:spPr/>
        <p:txBody>
          <a:bodyPr/>
          <a:lstStyle/>
          <a:p>
            <a:r>
              <a:rPr lang="en-US" altLang="en-US" dirty="0"/>
              <a:t>Add one or more keys </a:t>
            </a:r>
          </a:p>
          <a:p>
            <a:r>
              <a:rPr lang="en-US" altLang="en-US" dirty="0"/>
              <a:t> Specify sort mode for each key</a:t>
            </a:r>
          </a:p>
          <a:p>
            <a:pPr lvl="1"/>
            <a:r>
              <a:rPr lang="en-US" altLang="en-US" dirty="0"/>
              <a:t> Sort:  Sort by this key </a:t>
            </a:r>
          </a:p>
          <a:p>
            <a:pPr lvl="1"/>
            <a:r>
              <a:rPr lang="en-US" altLang="en-US" dirty="0"/>
              <a:t> Don’t sort (previously sorted):  </a:t>
            </a:r>
          </a:p>
          <a:p>
            <a:pPr lvl="2"/>
            <a:r>
              <a:rPr lang="en-US" altLang="en-US" dirty="0"/>
              <a:t> Assumes the data has already been sorted on this key </a:t>
            </a:r>
          </a:p>
          <a:p>
            <a:pPr lvl="2"/>
            <a:r>
              <a:rPr lang="en-US" altLang="en-US" dirty="0"/>
              <a:t> Continue sorting by any secondary keys</a:t>
            </a:r>
          </a:p>
          <a:p>
            <a:r>
              <a:rPr lang="en-US" altLang="en-US" dirty="0"/>
              <a:t> Specify sort order:  ascending / descending </a:t>
            </a:r>
          </a:p>
          <a:p>
            <a:r>
              <a:rPr lang="en-US" altLang="en-US" dirty="0"/>
              <a:t> Specify case sensitive or not</a:t>
            </a:r>
          </a:p>
          <a:p>
            <a:endParaRPr lang="en-US" altLang="en-US" dirty="0"/>
          </a:p>
          <a:p>
            <a:endParaRPr lang="en-US" dirty="0"/>
          </a:p>
        </p:txBody>
      </p:sp>
    </p:spTree>
    <p:extLst>
      <p:ext uri="{BB962C8B-B14F-4D97-AF65-F5344CB8AC3E}">
        <p14:creationId xmlns:p14="http://schemas.microsoft.com/office/powerpoint/2010/main" val="32351947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 Options</a:t>
            </a:r>
          </a:p>
        </p:txBody>
      </p:sp>
      <p:sp>
        <p:nvSpPr>
          <p:cNvPr id="4" name="Content Placeholder 3"/>
          <p:cNvSpPr>
            <a:spLocks noGrp="1"/>
          </p:cNvSpPr>
          <p:nvPr>
            <p:ph idx="1"/>
          </p:nvPr>
        </p:nvSpPr>
        <p:spPr>
          <a:xfrm>
            <a:off x="298516" y="1436710"/>
            <a:ext cx="8845484" cy="4643751"/>
          </a:xfrm>
        </p:spPr>
        <p:txBody>
          <a:bodyPr/>
          <a:lstStyle/>
          <a:p>
            <a:r>
              <a:rPr lang="en-US" altLang="en-US" dirty="0"/>
              <a:t>Sort Utility</a:t>
            </a:r>
          </a:p>
          <a:p>
            <a:pPr lvl="1"/>
            <a:r>
              <a:rPr lang="en-US" altLang="en-US" dirty="0"/>
              <a:t> </a:t>
            </a:r>
            <a:r>
              <a:rPr lang="en-US" altLang="en-US" dirty="0" err="1"/>
              <a:t>DataStage</a:t>
            </a:r>
            <a:r>
              <a:rPr lang="en-US" altLang="en-US" dirty="0"/>
              <a:t> – the default </a:t>
            </a:r>
          </a:p>
          <a:p>
            <a:pPr lvl="1"/>
            <a:r>
              <a:rPr lang="en-US" altLang="en-US" dirty="0"/>
              <a:t> Unix:  Don’t use.  Slower than </a:t>
            </a:r>
            <a:r>
              <a:rPr lang="en-US" altLang="en-US" dirty="0" err="1"/>
              <a:t>DataStage</a:t>
            </a:r>
            <a:r>
              <a:rPr lang="en-US" altLang="en-US" dirty="0"/>
              <a:t> sort utility</a:t>
            </a:r>
          </a:p>
          <a:p>
            <a:r>
              <a:rPr lang="en-US" altLang="en-US" dirty="0"/>
              <a:t> Stable </a:t>
            </a:r>
          </a:p>
          <a:p>
            <a:r>
              <a:rPr lang="en-US" altLang="en-US" dirty="0"/>
              <a:t> Allow duplicates </a:t>
            </a:r>
          </a:p>
          <a:p>
            <a:r>
              <a:rPr lang="en-US" altLang="en-US" dirty="0"/>
              <a:t> Memory usage</a:t>
            </a:r>
          </a:p>
          <a:p>
            <a:pPr lvl="1"/>
            <a:r>
              <a:rPr lang="en-US" altLang="en-US" dirty="0"/>
              <a:t> Sorting takes advantage of the available memory for increased performance</a:t>
            </a:r>
          </a:p>
          <a:p>
            <a:pPr lvl="2"/>
            <a:r>
              <a:rPr lang="en-US" altLang="en-US" dirty="0"/>
              <a:t> Uses disk if necessary</a:t>
            </a:r>
          </a:p>
          <a:p>
            <a:pPr lvl="1"/>
            <a:r>
              <a:rPr lang="en-US" altLang="en-US" dirty="0"/>
              <a:t> Increasing amount of memory can improve performance</a:t>
            </a:r>
          </a:p>
          <a:p>
            <a:r>
              <a:rPr lang="en-US" altLang="en-US" dirty="0"/>
              <a:t> Create key change column</a:t>
            </a:r>
          </a:p>
          <a:p>
            <a:pPr lvl="1"/>
            <a:r>
              <a:rPr lang="en-US" altLang="en-US" dirty="0"/>
              <a:t> Add a column with a value of 1 / 0 </a:t>
            </a:r>
          </a:p>
          <a:p>
            <a:pPr lvl="1"/>
            <a:r>
              <a:rPr lang="en-US" altLang="en-US" dirty="0"/>
              <a:t> 1 indicates that the key value has changed </a:t>
            </a:r>
          </a:p>
          <a:p>
            <a:pPr lvl="1"/>
            <a:r>
              <a:rPr lang="en-US" altLang="en-US" dirty="0"/>
              <a:t> 0 means that the key value hasn’t changed </a:t>
            </a:r>
          </a:p>
          <a:p>
            <a:pPr lvl="1"/>
            <a:r>
              <a:rPr lang="en-US" altLang="en-US" dirty="0"/>
              <a:t> Useful for processing groups of rows in a Transformer</a:t>
            </a:r>
          </a:p>
          <a:p>
            <a:endParaRPr lang="en-US" dirty="0"/>
          </a:p>
        </p:txBody>
      </p:sp>
    </p:spTree>
    <p:extLst>
      <p:ext uri="{BB962C8B-B14F-4D97-AF65-F5344CB8AC3E}">
        <p14:creationId xmlns:p14="http://schemas.microsoft.com/office/powerpoint/2010/main" val="222173534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Partitioning V. Sorting Keys</a:t>
            </a:r>
          </a:p>
        </p:txBody>
      </p:sp>
      <p:sp>
        <p:nvSpPr>
          <p:cNvPr id="4" name="Content Placeholder 3"/>
          <p:cNvSpPr>
            <a:spLocks noGrp="1"/>
          </p:cNvSpPr>
          <p:nvPr>
            <p:ph idx="1"/>
          </p:nvPr>
        </p:nvSpPr>
        <p:spPr/>
        <p:txBody>
          <a:bodyPr/>
          <a:lstStyle/>
          <a:p>
            <a:r>
              <a:rPr lang="en-US" altLang="en-US" dirty="0"/>
              <a:t>Partitioning keys are often different than Sorting keys</a:t>
            </a:r>
          </a:p>
          <a:p>
            <a:pPr lvl="1"/>
            <a:r>
              <a:rPr lang="en-US" altLang="en-US" dirty="0"/>
              <a:t> Keyed partitioning (e.g., Hash) is used to group related records into the same partition</a:t>
            </a:r>
          </a:p>
          <a:p>
            <a:pPr lvl="1"/>
            <a:r>
              <a:rPr lang="en-US" altLang="en-US" dirty="0"/>
              <a:t> Sort keys are used to establish order within each partition</a:t>
            </a:r>
          </a:p>
          <a:p>
            <a:r>
              <a:rPr lang="en-US" altLang="en-US" dirty="0" smtClean="0"/>
              <a:t>Example</a:t>
            </a:r>
            <a:r>
              <a:rPr lang="en-US" altLang="en-US" dirty="0"/>
              <a:t>: </a:t>
            </a:r>
          </a:p>
          <a:p>
            <a:r>
              <a:rPr lang="en-US" altLang="en-US" dirty="0" smtClean="0"/>
              <a:t>Partition </a:t>
            </a:r>
            <a:r>
              <a:rPr lang="en-US" altLang="en-US" dirty="0"/>
              <a:t>on </a:t>
            </a:r>
            <a:r>
              <a:rPr lang="en-US" altLang="en-US" dirty="0" err="1"/>
              <a:t>HouseHoldID</a:t>
            </a:r>
            <a:r>
              <a:rPr lang="en-US" altLang="en-US" dirty="0"/>
              <a:t>, sort on </a:t>
            </a:r>
            <a:r>
              <a:rPr lang="en-US" altLang="en-US" dirty="0" err="1"/>
              <a:t>HouseHoldID</a:t>
            </a:r>
            <a:r>
              <a:rPr lang="en-US" altLang="en-US" dirty="0"/>
              <a:t>, </a:t>
            </a:r>
            <a:r>
              <a:rPr lang="en-US" altLang="en-US" dirty="0" err="1"/>
              <a:t>EntryDate</a:t>
            </a:r>
            <a:endParaRPr lang="en-US" altLang="en-US" dirty="0"/>
          </a:p>
          <a:p>
            <a:pPr lvl="2"/>
            <a:r>
              <a:rPr lang="en-US" altLang="en-US" dirty="0"/>
              <a:t> Partitioning on </a:t>
            </a:r>
            <a:r>
              <a:rPr lang="en-US" altLang="en-US" dirty="0" err="1"/>
              <a:t>HouseHoldID</a:t>
            </a:r>
            <a:r>
              <a:rPr lang="en-US" altLang="en-US" dirty="0"/>
              <a:t> ensures that the same ID will not be spread across multiple partitions</a:t>
            </a:r>
          </a:p>
          <a:p>
            <a:pPr lvl="2"/>
            <a:r>
              <a:rPr lang="en-US" altLang="en-US" dirty="0"/>
              <a:t> Sorting orders the records with the same ID by entry date</a:t>
            </a:r>
          </a:p>
          <a:p>
            <a:pPr lvl="3"/>
            <a:r>
              <a:rPr lang="en-US" altLang="en-US" dirty="0"/>
              <a:t> Useful for deciding which of a group of duplicate records with the same ID should be retained</a:t>
            </a:r>
          </a:p>
          <a:p>
            <a:endParaRPr lang="en-US" dirty="0"/>
          </a:p>
        </p:txBody>
      </p:sp>
    </p:spTree>
    <p:extLst>
      <p:ext uri="{BB962C8B-B14F-4D97-AF65-F5344CB8AC3E}">
        <p14:creationId xmlns:p14="http://schemas.microsoft.com/office/powerpoint/2010/main" val="429205835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dirty="0"/>
              <a:t>Aggregator Stage</a:t>
            </a:r>
          </a:p>
        </p:txBody>
      </p:sp>
    </p:spTree>
    <p:extLst>
      <p:ext uri="{BB962C8B-B14F-4D97-AF65-F5344CB8AC3E}">
        <p14:creationId xmlns:p14="http://schemas.microsoft.com/office/powerpoint/2010/main" val="303361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Aggregator Stage</a:t>
            </a:r>
          </a:p>
        </p:txBody>
      </p:sp>
      <p:sp>
        <p:nvSpPr>
          <p:cNvPr id="5" name="Content Placeholder 4"/>
          <p:cNvSpPr>
            <a:spLocks noGrp="1"/>
          </p:cNvSpPr>
          <p:nvPr>
            <p:ph idx="1"/>
          </p:nvPr>
        </p:nvSpPr>
        <p:spPr/>
        <p:txBody>
          <a:bodyPr/>
          <a:lstStyle/>
          <a:p>
            <a:pPr>
              <a:buFont typeface="Webdings" pitchFamily="18" charset="2"/>
              <a:buNone/>
            </a:pPr>
            <a:r>
              <a:rPr lang="en-US" altLang="en-US" dirty="0"/>
              <a:t>Purpose: Perform data aggregations </a:t>
            </a:r>
          </a:p>
          <a:p>
            <a:pPr>
              <a:buFont typeface="Webdings" pitchFamily="18" charset="2"/>
              <a:buNone/>
            </a:pPr>
            <a:r>
              <a:rPr lang="en-US" altLang="en-US" dirty="0"/>
              <a:t>Specify: </a:t>
            </a:r>
          </a:p>
          <a:p>
            <a:r>
              <a:rPr lang="en-US" altLang="en-US" dirty="0"/>
              <a:t> One or more key columns that define the aggregation units (or groups) </a:t>
            </a:r>
          </a:p>
          <a:p>
            <a:r>
              <a:rPr lang="en-US" altLang="en-US" dirty="0"/>
              <a:t> Columns to be aggregated </a:t>
            </a:r>
          </a:p>
          <a:p>
            <a:r>
              <a:rPr lang="en-US" altLang="en-US" dirty="0"/>
              <a:t> Aggregation functions include, among many others:</a:t>
            </a:r>
          </a:p>
          <a:p>
            <a:pPr lvl="1"/>
            <a:r>
              <a:rPr lang="en-US" altLang="en-US" dirty="0"/>
              <a:t> count (nulls/non-nulls) </a:t>
            </a:r>
          </a:p>
          <a:p>
            <a:pPr lvl="1"/>
            <a:r>
              <a:rPr lang="en-US" altLang="en-US" dirty="0"/>
              <a:t> Sum </a:t>
            </a:r>
          </a:p>
          <a:p>
            <a:pPr lvl="1"/>
            <a:r>
              <a:rPr lang="en-US" altLang="en-US" dirty="0"/>
              <a:t> Max / Min </a:t>
            </a:r>
          </a:p>
          <a:p>
            <a:r>
              <a:rPr lang="en-US" altLang="en-US" dirty="0"/>
              <a:t> The grouping method (hash table or pre-sort) is a </a:t>
            </a:r>
          </a:p>
          <a:p>
            <a:r>
              <a:rPr lang="en-US" altLang="en-US" dirty="0"/>
              <a:t>performance issue</a:t>
            </a:r>
          </a:p>
          <a:p>
            <a:endParaRPr lang="en-US"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6338" y="985838"/>
            <a:ext cx="1056883"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930916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Job with Aggregator Stage</a:t>
            </a:r>
            <a:endParaRPr lang="en-US" dirty="0"/>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975" y="1008514"/>
            <a:ext cx="6918325"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4"/>
          <p:cNvSpPr>
            <a:spLocks noChangeArrowheads="1"/>
          </p:cNvSpPr>
          <p:nvPr/>
        </p:nvSpPr>
        <p:spPr bwMode="auto">
          <a:xfrm>
            <a:off x="325438" y="2716664"/>
            <a:ext cx="1684337" cy="744537"/>
          </a:xfrm>
          <a:prstGeom prst="wedgeRoundRectCallout">
            <a:avLst>
              <a:gd name="adj1" fmla="val 120500"/>
              <a:gd name="adj2" fmla="val 244884"/>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Aggregator </a:t>
            </a:r>
          </a:p>
          <a:p>
            <a:r>
              <a:rPr lang="en-US" altLang="en-US">
                <a:solidFill>
                  <a:srgbClr val="FFFF00"/>
                </a:solidFill>
              </a:rPr>
              <a:t>stage</a:t>
            </a:r>
            <a:r>
              <a:rPr lang="en-US" altLang="en-US"/>
              <a:t> </a:t>
            </a:r>
          </a:p>
        </p:txBody>
      </p:sp>
    </p:spTree>
    <p:extLst>
      <p:ext uri="{BB962C8B-B14F-4D97-AF65-F5344CB8AC3E}">
        <p14:creationId xmlns:p14="http://schemas.microsoft.com/office/powerpoint/2010/main" val="35332022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Aggregation Types</a:t>
            </a:r>
          </a:p>
        </p:txBody>
      </p:sp>
      <p:sp>
        <p:nvSpPr>
          <p:cNvPr id="4" name="Content Placeholder 3"/>
          <p:cNvSpPr>
            <a:spLocks noGrp="1"/>
          </p:cNvSpPr>
          <p:nvPr>
            <p:ph idx="1"/>
          </p:nvPr>
        </p:nvSpPr>
        <p:spPr/>
        <p:txBody>
          <a:bodyPr/>
          <a:lstStyle/>
          <a:p>
            <a:r>
              <a:rPr lang="en-US" altLang="en-US" dirty="0"/>
              <a:t>Count rows</a:t>
            </a:r>
          </a:p>
          <a:p>
            <a:pPr lvl="1"/>
            <a:r>
              <a:rPr lang="en-US" altLang="en-US" dirty="0"/>
              <a:t> Count rows in each group </a:t>
            </a:r>
          </a:p>
          <a:p>
            <a:pPr lvl="1"/>
            <a:r>
              <a:rPr lang="en-US" altLang="en-US" dirty="0"/>
              <a:t> Put result in a specified output column</a:t>
            </a:r>
          </a:p>
          <a:p>
            <a:r>
              <a:rPr lang="en-US" altLang="en-US" dirty="0"/>
              <a:t> Calculation</a:t>
            </a:r>
          </a:p>
          <a:p>
            <a:pPr lvl="1"/>
            <a:r>
              <a:rPr lang="en-US" altLang="en-US" dirty="0"/>
              <a:t> Select column </a:t>
            </a:r>
          </a:p>
          <a:p>
            <a:pPr lvl="1"/>
            <a:r>
              <a:rPr lang="en-US" altLang="en-US" dirty="0"/>
              <a:t> Put result of calculation in a specified output column </a:t>
            </a:r>
          </a:p>
          <a:p>
            <a:pPr lvl="1"/>
            <a:r>
              <a:rPr lang="en-US" altLang="en-US" dirty="0"/>
              <a:t> Calculations include:</a:t>
            </a:r>
          </a:p>
          <a:p>
            <a:pPr lvl="2"/>
            <a:r>
              <a:rPr lang="en-US" altLang="en-US" dirty="0"/>
              <a:t> Sum </a:t>
            </a:r>
          </a:p>
          <a:p>
            <a:pPr lvl="2"/>
            <a:r>
              <a:rPr lang="en-US" altLang="en-US" dirty="0"/>
              <a:t> Count </a:t>
            </a:r>
          </a:p>
          <a:p>
            <a:pPr lvl="2"/>
            <a:r>
              <a:rPr lang="en-US" altLang="en-US" dirty="0"/>
              <a:t> Min, max </a:t>
            </a:r>
          </a:p>
          <a:p>
            <a:pPr lvl="2"/>
            <a:r>
              <a:rPr lang="en-US" altLang="en-US" dirty="0"/>
              <a:t> Mean </a:t>
            </a:r>
          </a:p>
          <a:p>
            <a:pPr lvl="2"/>
            <a:r>
              <a:rPr lang="en-US" altLang="en-US" dirty="0"/>
              <a:t> Missing value count </a:t>
            </a:r>
          </a:p>
          <a:p>
            <a:pPr lvl="2"/>
            <a:r>
              <a:rPr lang="en-US" altLang="en-US" dirty="0"/>
              <a:t> Non-missing value count </a:t>
            </a:r>
          </a:p>
          <a:p>
            <a:pPr lvl="2"/>
            <a:r>
              <a:rPr lang="en-US" altLang="en-US" dirty="0"/>
              <a:t> Percent coefficient of variation</a:t>
            </a:r>
          </a:p>
          <a:p>
            <a:endParaRPr lang="en-US" altLang="en-US" dirty="0"/>
          </a:p>
          <a:p>
            <a:endParaRPr lang="en-US" dirty="0"/>
          </a:p>
        </p:txBody>
      </p:sp>
    </p:spTree>
    <p:extLst>
      <p:ext uri="{BB962C8B-B14F-4D97-AF65-F5344CB8AC3E}">
        <p14:creationId xmlns:p14="http://schemas.microsoft.com/office/powerpoint/2010/main" val="380087704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Count Rows Aggregator Properties</a:t>
            </a:r>
            <a:endParaRPr lang="en-US" dirty="0"/>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99" y="1246863"/>
            <a:ext cx="8682038"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4"/>
          <p:cNvSpPr>
            <a:spLocks noChangeArrowheads="1"/>
          </p:cNvSpPr>
          <p:nvPr/>
        </p:nvSpPr>
        <p:spPr bwMode="auto">
          <a:xfrm>
            <a:off x="6612621" y="5316762"/>
            <a:ext cx="2511425" cy="744538"/>
          </a:xfrm>
          <a:prstGeom prst="wedgeRoundRectCallout">
            <a:avLst>
              <a:gd name="adj1" fmla="val -51264"/>
              <a:gd name="adj2" fmla="val -127398"/>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Output column for </a:t>
            </a:r>
          </a:p>
          <a:p>
            <a:r>
              <a:rPr lang="en-US" altLang="en-US">
                <a:solidFill>
                  <a:srgbClr val="FFFF00"/>
                </a:solidFill>
              </a:rPr>
              <a:t>the result</a:t>
            </a:r>
          </a:p>
        </p:txBody>
      </p:sp>
      <p:sp>
        <p:nvSpPr>
          <p:cNvPr id="5" name="AutoShape 5"/>
          <p:cNvSpPr>
            <a:spLocks noChangeArrowheads="1"/>
          </p:cNvSpPr>
          <p:nvPr/>
        </p:nvSpPr>
        <p:spPr bwMode="auto">
          <a:xfrm>
            <a:off x="16559" y="5486625"/>
            <a:ext cx="2265362" cy="673100"/>
          </a:xfrm>
          <a:prstGeom prst="wedgeRoundRectCallout">
            <a:avLst>
              <a:gd name="adj1" fmla="val 44676"/>
              <a:gd name="adj2" fmla="val -204718"/>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Count Rows </a:t>
            </a:r>
          </a:p>
          <a:p>
            <a:r>
              <a:rPr lang="en-US" altLang="en-US">
                <a:solidFill>
                  <a:srgbClr val="FFFF00"/>
                </a:solidFill>
              </a:rPr>
              <a:t>aggregation type</a:t>
            </a:r>
          </a:p>
        </p:txBody>
      </p:sp>
      <p:sp>
        <p:nvSpPr>
          <p:cNvPr id="6" name="AutoShape 6"/>
          <p:cNvSpPr>
            <a:spLocks noChangeArrowheads="1"/>
          </p:cNvSpPr>
          <p:nvPr/>
        </p:nvSpPr>
        <p:spPr bwMode="auto">
          <a:xfrm>
            <a:off x="6361796" y="2470375"/>
            <a:ext cx="2047875" cy="744537"/>
          </a:xfrm>
          <a:prstGeom prst="wedgeRoundRectCallout">
            <a:avLst>
              <a:gd name="adj1" fmla="val -159301"/>
              <a:gd name="adj2" fmla="val 86889"/>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Grouping key </a:t>
            </a:r>
          </a:p>
          <a:p>
            <a:r>
              <a:rPr lang="en-US" altLang="en-US">
                <a:solidFill>
                  <a:srgbClr val="FFFF00"/>
                </a:solidFill>
              </a:rPr>
              <a:t>columns</a:t>
            </a:r>
          </a:p>
        </p:txBody>
      </p:sp>
    </p:spTree>
    <p:extLst>
      <p:ext uri="{BB962C8B-B14F-4D97-AF65-F5344CB8AC3E}">
        <p14:creationId xmlns:p14="http://schemas.microsoft.com/office/powerpoint/2010/main" val="389217241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Calculation Type Aggregator Properties</a:t>
            </a:r>
            <a:endParaRPr lang="en-US" dirty="0"/>
          </a:p>
        </p:txBody>
      </p:sp>
      <p:sp>
        <p:nvSpPr>
          <p:cNvPr id="8" name="Content Placeholder 7"/>
          <p:cNvSpPr>
            <a:spLocks noGrp="1"/>
          </p:cNvSpPr>
          <p:nvPr>
            <p:ph idx="1"/>
          </p:nvPr>
        </p:nvSpPr>
        <p:spPr/>
        <p:txBody>
          <a:bodyPr/>
          <a:lstStyle/>
          <a:p>
            <a:endParaRPr lang="en-US"/>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20" y="1186542"/>
            <a:ext cx="8863013" cy="497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4"/>
          <p:cNvSpPr>
            <a:spLocks noChangeArrowheads="1"/>
          </p:cNvSpPr>
          <p:nvPr/>
        </p:nvSpPr>
        <p:spPr bwMode="auto">
          <a:xfrm>
            <a:off x="3730631" y="5529942"/>
            <a:ext cx="1639888" cy="673100"/>
          </a:xfrm>
          <a:prstGeom prst="wedgeRoundRectCallout">
            <a:avLst>
              <a:gd name="adj1" fmla="val 122509"/>
              <a:gd name="adj2" fmla="val -55898"/>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Available </a:t>
            </a:r>
          </a:p>
          <a:p>
            <a:r>
              <a:rPr lang="en-US" altLang="en-US">
                <a:solidFill>
                  <a:srgbClr val="FFFF00"/>
                </a:solidFill>
              </a:rPr>
              <a:t>calculations</a:t>
            </a:r>
          </a:p>
        </p:txBody>
      </p:sp>
      <p:sp>
        <p:nvSpPr>
          <p:cNvPr id="5" name="AutoShape 5"/>
          <p:cNvSpPr>
            <a:spLocks noChangeArrowheads="1"/>
          </p:cNvSpPr>
          <p:nvPr/>
        </p:nvSpPr>
        <p:spPr bwMode="auto">
          <a:xfrm>
            <a:off x="4816481" y="3323317"/>
            <a:ext cx="2266950" cy="673100"/>
          </a:xfrm>
          <a:prstGeom prst="wedgeRoundRectCallout">
            <a:avLst>
              <a:gd name="adj1" fmla="val -155111"/>
              <a:gd name="adj2" fmla="val -70991"/>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Calculation </a:t>
            </a:r>
          </a:p>
          <a:p>
            <a:r>
              <a:rPr lang="en-US" altLang="en-US">
                <a:solidFill>
                  <a:srgbClr val="FFFF00"/>
                </a:solidFill>
              </a:rPr>
              <a:t>aggregation type</a:t>
            </a:r>
          </a:p>
        </p:txBody>
      </p:sp>
      <p:sp>
        <p:nvSpPr>
          <p:cNvPr id="6" name="AutoShape 6"/>
          <p:cNvSpPr>
            <a:spLocks noChangeArrowheads="1"/>
          </p:cNvSpPr>
          <p:nvPr/>
        </p:nvSpPr>
        <p:spPr bwMode="auto">
          <a:xfrm>
            <a:off x="3522669" y="1245280"/>
            <a:ext cx="1963737" cy="673100"/>
          </a:xfrm>
          <a:prstGeom prst="wedgeRoundRectCallout">
            <a:avLst>
              <a:gd name="adj1" fmla="val -149921"/>
              <a:gd name="adj2" fmla="val 131602"/>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Grouping key </a:t>
            </a:r>
          </a:p>
          <a:p>
            <a:r>
              <a:rPr lang="en-US" altLang="en-US">
                <a:solidFill>
                  <a:srgbClr val="FFFF00"/>
                </a:solidFill>
              </a:rPr>
              <a:t>columns</a:t>
            </a:r>
          </a:p>
        </p:txBody>
      </p:sp>
      <p:sp>
        <p:nvSpPr>
          <p:cNvPr id="7" name="AutoShape 7"/>
          <p:cNvSpPr>
            <a:spLocks noChangeArrowheads="1"/>
          </p:cNvSpPr>
          <p:nvPr/>
        </p:nvSpPr>
        <p:spPr bwMode="auto">
          <a:xfrm>
            <a:off x="763594" y="4755242"/>
            <a:ext cx="2266950" cy="673100"/>
          </a:xfrm>
          <a:prstGeom prst="wedgeRoundRectCallout">
            <a:avLst>
              <a:gd name="adj1" fmla="val 44676"/>
              <a:gd name="adj2" fmla="val -198583"/>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Calculations with </a:t>
            </a:r>
          </a:p>
          <a:p>
            <a:r>
              <a:rPr lang="en-US" altLang="en-US">
                <a:solidFill>
                  <a:srgbClr val="FFFF00"/>
                </a:solidFill>
              </a:rPr>
              <a:t>output columns</a:t>
            </a:r>
          </a:p>
        </p:txBody>
      </p:sp>
    </p:spTree>
    <p:extLst>
      <p:ext uri="{BB962C8B-B14F-4D97-AF65-F5344CB8AC3E}">
        <p14:creationId xmlns:p14="http://schemas.microsoft.com/office/powerpoint/2010/main" val="401117030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Grouping Methods</a:t>
            </a:r>
          </a:p>
        </p:txBody>
      </p:sp>
      <p:sp>
        <p:nvSpPr>
          <p:cNvPr id="4" name="Content Placeholder 3"/>
          <p:cNvSpPr>
            <a:spLocks noGrp="1"/>
          </p:cNvSpPr>
          <p:nvPr>
            <p:ph idx="1"/>
          </p:nvPr>
        </p:nvSpPr>
        <p:spPr/>
        <p:txBody>
          <a:bodyPr/>
          <a:lstStyle/>
          <a:p>
            <a:r>
              <a:rPr lang="en-US" altLang="en-US" dirty="0"/>
              <a:t>Hash (default)</a:t>
            </a:r>
          </a:p>
          <a:p>
            <a:pPr lvl="1"/>
            <a:r>
              <a:rPr lang="en-US" altLang="en-US" dirty="0"/>
              <a:t> Calculations are made for all groups and stored in memory</a:t>
            </a:r>
          </a:p>
          <a:p>
            <a:pPr lvl="2"/>
            <a:r>
              <a:rPr lang="en-US" altLang="en-US" dirty="0"/>
              <a:t> Hash table structure (hence the name)</a:t>
            </a:r>
          </a:p>
          <a:p>
            <a:pPr lvl="1"/>
            <a:r>
              <a:rPr lang="en-US" altLang="en-US" dirty="0"/>
              <a:t> Results are written out after all input has been processed</a:t>
            </a:r>
          </a:p>
          <a:p>
            <a:pPr lvl="1"/>
            <a:r>
              <a:rPr lang="en-US" altLang="en-US" dirty="0"/>
              <a:t> Input does not need to be sorted </a:t>
            </a:r>
          </a:p>
          <a:p>
            <a:pPr lvl="1"/>
            <a:r>
              <a:rPr lang="en-US" altLang="en-US" dirty="0"/>
              <a:t> Useful when the number of unique groups is small  </a:t>
            </a:r>
          </a:p>
          <a:p>
            <a:pPr lvl="2"/>
            <a:r>
              <a:rPr lang="en-US" altLang="en-US" dirty="0"/>
              <a:t> Running tally for each group’s aggregations needs to fit into memory</a:t>
            </a:r>
          </a:p>
          <a:p>
            <a:r>
              <a:rPr lang="en-US" altLang="en-US" dirty="0"/>
              <a:t> Sort</a:t>
            </a:r>
          </a:p>
          <a:p>
            <a:pPr lvl="1"/>
            <a:r>
              <a:rPr lang="en-US" altLang="en-US" dirty="0"/>
              <a:t> Requires the input data to be sorted by grouping keys</a:t>
            </a:r>
          </a:p>
          <a:p>
            <a:pPr lvl="2"/>
            <a:r>
              <a:rPr lang="en-US" altLang="en-US" dirty="0"/>
              <a:t> Does not perform the sort! Expects the sort</a:t>
            </a:r>
          </a:p>
          <a:p>
            <a:pPr lvl="1"/>
            <a:r>
              <a:rPr lang="en-US" altLang="en-US" dirty="0"/>
              <a:t> Only a single aggregation group is kept in memory</a:t>
            </a:r>
          </a:p>
          <a:p>
            <a:pPr lvl="2"/>
            <a:r>
              <a:rPr lang="en-US" altLang="en-US" dirty="0"/>
              <a:t> When a new group is seen, the current group is written out</a:t>
            </a:r>
          </a:p>
          <a:p>
            <a:pPr lvl="1"/>
            <a:r>
              <a:rPr lang="en-US" altLang="en-US" dirty="0"/>
              <a:t> Can handle unlimited numbers of groups</a:t>
            </a:r>
          </a:p>
          <a:p>
            <a:endParaRPr lang="en-US" dirty="0"/>
          </a:p>
        </p:txBody>
      </p:sp>
    </p:spTree>
    <p:extLst>
      <p:ext uri="{BB962C8B-B14F-4D97-AF65-F5344CB8AC3E}">
        <p14:creationId xmlns:p14="http://schemas.microsoft.com/office/powerpoint/2010/main" val="13517584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Sequential File Stage</a:t>
            </a:r>
          </a:p>
        </p:txBody>
      </p:sp>
      <p:sp>
        <p:nvSpPr>
          <p:cNvPr id="3" name="Rectangle 3"/>
          <p:cNvSpPr txBox="1">
            <a:spLocks noChangeArrowheads="1"/>
          </p:cNvSpPr>
          <p:nvPr/>
        </p:nvSpPr>
        <p:spPr>
          <a:xfrm>
            <a:off x="344488" y="1484313"/>
            <a:ext cx="8668883" cy="4645025"/>
          </a:xfrm>
          <a:prstGeom prst="rect">
            <a:avLst/>
          </a:prstGeom>
        </p:spPr>
        <p:txBody>
          <a:bodyPr/>
          <a:lstStyle>
            <a:lvl1pPr marL="342900" indent="-342900" algn="l" defTabSz="914400" rtl="0" eaLnBrk="1" latinLnBrk="0" hangingPunct="1">
              <a:spcBef>
                <a:spcPct val="20000"/>
              </a:spcBef>
              <a:buClr>
                <a:srgbClr val="00A1E4"/>
              </a:buClr>
              <a:buFont typeface="Wingdings" pitchFamily="2" charset="2"/>
              <a:buChar char="Ø"/>
              <a:defRPr sz="1800" b="1" kern="1200">
                <a:solidFill>
                  <a:schemeClr val="tx1"/>
                </a:solidFill>
                <a:latin typeface="Candara" panose="020E0502030303020204" pitchFamily="34" charset="0"/>
                <a:ea typeface="+mn-ea"/>
                <a:cs typeface="+mn-cs"/>
              </a:defRPr>
            </a:lvl1pPr>
            <a:lvl2pPr marL="742950" indent="-285750" algn="l" defTabSz="914400" rtl="0" eaLnBrk="1" latinLnBrk="0" hangingPunct="1">
              <a:spcBef>
                <a:spcPct val="20000"/>
              </a:spcBef>
              <a:buClr>
                <a:srgbClr val="00A1E4"/>
              </a:buClr>
              <a:buFont typeface="Arial" panose="020B0604020202020204" pitchFamily="34" charset="0"/>
              <a:buChar char="–"/>
              <a:defRPr sz="1600" kern="1200">
                <a:solidFill>
                  <a:schemeClr val="tx1"/>
                </a:solidFill>
                <a:latin typeface="Candara" panose="020E0502030303020204" pitchFamily="34" charset="0"/>
                <a:ea typeface="+mn-ea"/>
                <a:cs typeface="+mn-cs"/>
              </a:defRPr>
            </a:lvl2pPr>
            <a:lvl3pPr marL="1143000" indent="-228600" algn="l" defTabSz="914400" rtl="0" eaLnBrk="1" latinLnBrk="0" hangingPunct="1">
              <a:spcBef>
                <a:spcPct val="20000"/>
              </a:spcBef>
              <a:buClr>
                <a:srgbClr val="00A1E4"/>
              </a:buClr>
              <a:buFont typeface="Arial" panose="020B0604020202020204" pitchFamily="34" charset="0"/>
              <a:buChar char="•"/>
              <a:defRPr sz="1200" kern="1200">
                <a:solidFill>
                  <a:schemeClr val="tx1"/>
                </a:solidFill>
                <a:latin typeface="Candara" panose="020E0502030303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andara" panose="020E0502030303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andara" panose="020E0502030303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ebdings" pitchFamily="18" charset="2"/>
              <a:buNone/>
            </a:pPr>
            <a:r>
              <a:rPr lang="en-US" altLang="en-US" b="0" dirty="0" smtClean="0">
                <a:latin typeface="+mj-lt"/>
              </a:rPr>
              <a:t>   Both import and export of sequential files (text, binary) can be performed by the </a:t>
            </a:r>
            <a:r>
              <a:rPr lang="en-US" altLang="en-US" b="0" dirty="0" err="1" smtClean="0">
                <a:latin typeface="+mj-lt"/>
              </a:rPr>
              <a:t>SequentialFile</a:t>
            </a:r>
            <a:r>
              <a:rPr lang="en-US" altLang="en-US" b="0" dirty="0" smtClean="0">
                <a:latin typeface="+mj-lt"/>
              </a:rPr>
              <a:t> Stage.</a:t>
            </a:r>
          </a:p>
          <a:p>
            <a:pPr>
              <a:buFont typeface="Webdings" pitchFamily="18" charset="2"/>
              <a:buNone/>
            </a:pPr>
            <a:endParaRPr lang="en-US" altLang="en-US" b="0" dirty="0" smtClean="0">
              <a:latin typeface="+mj-lt"/>
            </a:endParaRPr>
          </a:p>
          <a:p>
            <a:pPr>
              <a:buFont typeface="Webdings" pitchFamily="18" charset="2"/>
              <a:buNone/>
            </a:pPr>
            <a:r>
              <a:rPr lang="en-US" altLang="en-US" b="0" dirty="0" smtClean="0">
                <a:latin typeface="+mj-lt"/>
              </a:rPr>
              <a:t>     – Data import:</a:t>
            </a:r>
          </a:p>
          <a:p>
            <a:pPr>
              <a:buFont typeface="Webdings" pitchFamily="18" charset="2"/>
              <a:buNone/>
            </a:pPr>
            <a:endParaRPr lang="en-US" altLang="en-US" b="0" dirty="0" smtClean="0">
              <a:latin typeface="+mj-lt"/>
            </a:endParaRPr>
          </a:p>
          <a:p>
            <a:pPr>
              <a:buFont typeface="Webdings" pitchFamily="18" charset="2"/>
              <a:buNone/>
            </a:pPr>
            <a:endParaRPr lang="en-US" altLang="en-US" b="0" dirty="0" smtClean="0">
              <a:latin typeface="+mj-lt"/>
            </a:endParaRPr>
          </a:p>
          <a:p>
            <a:pPr>
              <a:buFont typeface="Webdings" pitchFamily="18" charset="2"/>
              <a:buNone/>
            </a:pPr>
            <a:endParaRPr lang="en-US" altLang="en-US" b="0" dirty="0" smtClean="0">
              <a:latin typeface="+mj-lt"/>
            </a:endParaRPr>
          </a:p>
          <a:p>
            <a:pPr>
              <a:buFont typeface="Webdings" pitchFamily="18" charset="2"/>
              <a:buNone/>
            </a:pPr>
            <a:r>
              <a:rPr lang="en-US" altLang="en-US" b="0" dirty="0" smtClean="0">
                <a:latin typeface="+mj-lt"/>
              </a:rPr>
              <a:t>     – Data export:</a:t>
            </a:r>
          </a:p>
          <a:p>
            <a:pPr>
              <a:buFont typeface="Webdings" pitchFamily="18" charset="2"/>
              <a:buNone/>
            </a:pPr>
            <a:endParaRPr lang="en-US" altLang="en-US" b="0" dirty="0" smtClean="0">
              <a:latin typeface="+mj-lt"/>
            </a:endParaRPr>
          </a:p>
          <a:p>
            <a:pPr>
              <a:buFont typeface="Webdings" pitchFamily="18" charset="2"/>
              <a:buNone/>
            </a:pPr>
            <a:r>
              <a:rPr lang="en-US" altLang="en-US" b="0" dirty="0" smtClean="0">
                <a:latin typeface="+mj-lt"/>
              </a:rPr>
              <a:t>   </a:t>
            </a:r>
          </a:p>
          <a:p>
            <a:pPr>
              <a:buFont typeface="Webdings" pitchFamily="18" charset="2"/>
              <a:buNone/>
            </a:pPr>
            <a:r>
              <a:rPr lang="en-US" altLang="en-US" b="0" dirty="0" smtClean="0">
                <a:latin typeface="+mj-lt"/>
              </a:rPr>
              <a:t>   When data is imported the imported operator translates that data into the framework internal format. The export operator performs the reverse action. </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3489325"/>
            <a:ext cx="900113"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p:nvSpPr>
        <p:spPr bwMode="auto">
          <a:xfrm>
            <a:off x="6994525" y="2525713"/>
            <a:ext cx="2032000" cy="347662"/>
          </a:xfrm>
          <a:prstGeom prst="rect">
            <a:avLst/>
          </a:prstGeom>
          <a:solidFill>
            <a:schemeClr val="tx2">
              <a:alpha val="0"/>
            </a:schemeClr>
          </a:solidFill>
          <a:ln w="9525" algn="ctr">
            <a:solidFill>
              <a:schemeClr val="tx1"/>
            </a:solidFill>
            <a:miter lim="800000"/>
            <a:headEnd/>
            <a:tailEnd/>
          </a:ln>
        </p:spPr>
        <p:txBody>
          <a:bodyPr wrap="none" anchor="ctr"/>
          <a:lstStyle/>
          <a:p>
            <a:r>
              <a:rPr lang="en-US" altLang="en-US"/>
              <a:t>Internal format</a:t>
            </a:r>
          </a:p>
        </p:txBody>
      </p:sp>
      <p:sp>
        <p:nvSpPr>
          <p:cNvPr id="6" name="Rectangle 6"/>
          <p:cNvSpPr>
            <a:spLocks noChangeArrowheads="1"/>
          </p:cNvSpPr>
          <p:nvPr/>
        </p:nvSpPr>
        <p:spPr bwMode="auto">
          <a:xfrm>
            <a:off x="3263900" y="3844925"/>
            <a:ext cx="2032000" cy="347663"/>
          </a:xfrm>
          <a:prstGeom prst="rect">
            <a:avLst/>
          </a:prstGeom>
          <a:solidFill>
            <a:schemeClr val="tx2">
              <a:alpha val="0"/>
            </a:schemeClr>
          </a:solidFill>
          <a:ln w="9525" algn="ctr">
            <a:solidFill>
              <a:schemeClr val="tx1"/>
            </a:solidFill>
            <a:miter lim="800000"/>
            <a:headEnd/>
            <a:tailEnd/>
          </a:ln>
        </p:spPr>
        <p:txBody>
          <a:bodyPr wrap="none" anchor="ctr"/>
          <a:lstStyle/>
          <a:p>
            <a:r>
              <a:rPr lang="en-US" altLang="en-US"/>
              <a:t>Internal format</a:t>
            </a:r>
          </a:p>
        </p:txBody>
      </p:sp>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0" y="2413000"/>
            <a:ext cx="900113"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8"/>
          <p:cNvSpPr>
            <a:spLocks noChangeShapeType="1"/>
          </p:cNvSpPr>
          <p:nvPr/>
        </p:nvSpPr>
        <p:spPr bwMode="auto">
          <a:xfrm>
            <a:off x="4368800" y="2757488"/>
            <a:ext cx="261302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 name="Line 9"/>
          <p:cNvSpPr>
            <a:spLocks noChangeShapeType="1"/>
          </p:cNvSpPr>
          <p:nvPr/>
        </p:nvSpPr>
        <p:spPr bwMode="auto">
          <a:xfrm>
            <a:off x="5341938" y="4005263"/>
            <a:ext cx="219075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1333922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dirty="0"/>
              <a:t>Removing Duplicates</a:t>
            </a:r>
          </a:p>
        </p:txBody>
      </p:sp>
    </p:spTree>
    <p:extLst>
      <p:ext uri="{BB962C8B-B14F-4D97-AF65-F5344CB8AC3E}">
        <p14:creationId xmlns:p14="http://schemas.microsoft.com/office/powerpoint/2010/main" val="31519851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Removing Duplicates</a:t>
            </a:r>
          </a:p>
        </p:txBody>
      </p:sp>
      <p:sp>
        <p:nvSpPr>
          <p:cNvPr id="4" name="Content Placeholder 3"/>
          <p:cNvSpPr>
            <a:spLocks noGrp="1"/>
          </p:cNvSpPr>
          <p:nvPr>
            <p:ph idx="1"/>
          </p:nvPr>
        </p:nvSpPr>
        <p:spPr/>
        <p:txBody>
          <a:bodyPr/>
          <a:lstStyle/>
          <a:p>
            <a:r>
              <a:rPr lang="en-US" altLang="en-US" dirty="0"/>
              <a:t>Can be done by Sort stage </a:t>
            </a:r>
          </a:p>
          <a:p>
            <a:pPr lvl="1"/>
            <a:r>
              <a:rPr lang="en-US" altLang="en-US" dirty="0"/>
              <a:t> Use unique option</a:t>
            </a:r>
          </a:p>
          <a:p>
            <a:pPr lvl="2"/>
            <a:r>
              <a:rPr lang="en-US" altLang="en-US" dirty="0"/>
              <a:t> No choice on which duplicate to keep </a:t>
            </a:r>
          </a:p>
          <a:p>
            <a:pPr lvl="2"/>
            <a:r>
              <a:rPr lang="en-US" altLang="en-US" dirty="0"/>
              <a:t> Stable sort always retains the first row in the group </a:t>
            </a:r>
          </a:p>
          <a:p>
            <a:pPr lvl="2"/>
            <a:r>
              <a:rPr lang="en-US" altLang="en-US" dirty="0"/>
              <a:t> Non-stable sort is indeterminate</a:t>
            </a:r>
          </a:p>
          <a:p>
            <a:pPr>
              <a:buFont typeface="Webdings" pitchFamily="18" charset="2"/>
              <a:buNone/>
            </a:pPr>
            <a:r>
              <a:rPr lang="en-US" altLang="en-US" dirty="0" smtClean="0"/>
              <a:t>OR</a:t>
            </a:r>
            <a:endParaRPr lang="en-US" altLang="en-US" dirty="0"/>
          </a:p>
          <a:p>
            <a:r>
              <a:rPr lang="en-US" altLang="en-US" dirty="0" smtClean="0"/>
              <a:t> </a:t>
            </a:r>
            <a:r>
              <a:rPr lang="en-US" altLang="en-US" dirty="0"/>
              <a:t>Remove Duplicates stage</a:t>
            </a:r>
          </a:p>
          <a:p>
            <a:pPr lvl="1"/>
            <a:r>
              <a:rPr lang="en-US" altLang="en-US" dirty="0"/>
              <a:t> Has more sophisticated ways to remove duplicates</a:t>
            </a:r>
          </a:p>
          <a:p>
            <a:pPr lvl="2"/>
            <a:r>
              <a:rPr lang="en-US" altLang="en-US" dirty="0"/>
              <a:t> Can choose to retain first or last</a:t>
            </a:r>
          </a:p>
          <a:p>
            <a:endParaRPr lang="en-US" altLang="en-US" dirty="0"/>
          </a:p>
          <a:p>
            <a:endParaRPr lang="en-US" dirty="0"/>
          </a:p>
        </p:txBody>
      </p:sp>
    </p:spTree>
    <p:extLst>
      <p:ext uri="{BB962C8B-B14F-4D97-AF65-F5344CB8AC3E}">
        <p14:creationId xmlns:p14="http://schemas.microsoft.com/office/powerpoint/2010/main" val="309523626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Remove Duplicates Stage Job</a:t>
            </a:r>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789" y="1050695"/>
            <a:ext cx="7983538" cy="52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4"/>
          <p:cNvSpPr>
            <a:spLocks noChangeArrowheads="1"/>
          </p:cNvSpPr>
          <p:nvPr/>
        </p:nvSpPr>
        <p:spPr bwMode="auto">
          <a:xfrm>
            <a:off x="2358352" y="2112732"/>
            <a:ext cx="2571750" cy="673100"/>
          </a:xfrm>
          <a:prstGeom prst="wedgeRoundRectCallout">
            <a:avLst>
              <a:gd name="adj1" fmla="val 98889"/>
              <a:gd name="adj2" fmla="val 176653"/>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Remove Duplicates </a:t>
            </a:r>
          </a:p>
          <a:p>
            <a:r>
              <a:rPr lang="en-US" altLang="en-US">
                <a:solidFill>
                  <a:srgbClr val="FFFF00"/>
                </a:solidFill>
              </a:rPr>
              <a:t>stage</a:t>
            </a:r>
          </a:p>
        </p:txBody>
      </p:sp>
    </p:spTree>
    <p:extLst>
      <p:ext uri="{BB962C8B-B14F-4D97-AF65-F5344CB8AC3E}">
        <p14:creationId xmlns:p14="http://schemas.microsoft.com/office/powerpoint/2010/main" val="41884589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Remove Duplicates Stage Properties</a:t>
            </a:r>
            <a:endParaRPr lang="en-US" dirty="0"/>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35" y="1476602"/>
            <a:ext cx="569277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4"/>
          <p:cNvSpPr>
            <a:spLocks noChangeArrowheads="1"/>
          </p:cNvSpPr>
          <p:nvPr/>
        </p:nvSpPr>
        <p:spPr bwMode="auto">
          <a:xfrm>
            <a:off x="6508760" y="5407252"/>
            <a:ext cx="2427288" cy="673100"/>
          </a:xfrm>
          <a:prstGeom prst="wedgeRoundRectCallout">
            <a:avLst>
              <a:gd name="adj1" fmla="val -57259"/>
              <a:gd name="adj2" fmla="val -190093"/>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Retain first or last </a:t>
            </a:r>
          </a:p>
          <a:p>
            <a:r>
              <a:rPr lang="en-US" altLang="en-US">
                <a:solidFill>
                  <a:srgbClr val="FFFF00"/>
                </a:solidFill>
              </a:rPr>
              <a:t>duplicate</a:t>
            </a:r>
          </a:p>
        </p:txBody>
      </p:sp>
      <p:sp>
        <p:nvSpPr>
          <p:cNvPr id="5" name="AutoShape 5"/>
          <p:cNvSpPr>
            <a:spLocks noChangeArrowheads="1"/>
          </p:cNvSpPr>
          <p:nvPr/>
        </p:nvSpPr>
        <p:spPr bwMode="auto">
          <a:xfrm>
            <a:off x="6478598" y="2471964"/>
            <a:ext cx="2571750" cy="673100"/>
          </a:xfrm>
          <a:prstGeom prst="wedgeRoundRectCallout">
            <a:avLst>
              <a:gd name="adj1" fmla="val -155185"/>
              <a:gd name="adj2" fmla="val 32310"/>
              <a:gd name="adj3" fmla="val 16667"/>
            </a:avLst>
          </a:prstGeom>
          <a:solidFill>
            <a:schemeClr val="tx1">
              <a:alpha val="7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en-US">
                <a:solidFill>
                  <a:srgbClr val="FFFF00"/>
                </a:solidFill>
              </a:rPr>
              <a:t>Key that defines </a:t>
            </a:r>
          </a:p>
          <a:p>
            <a:r>
              <a:rPr lang="en-US" altLang="en-US">
                <a:solidFill>
                  <a:srgbClr val="FFFF00"/>
                </a:solidFill>
              </a:rPr>
              <a:t>duplicates</a:t>
            </a:r>
          </a:p>
        </p:txBody>
      </p:sp>
    </p:spTree>
    <p:extLst>
      <p:ext uri="{BB962C8B-B14F-4D97-AF65-F5344CB8AC3E}">
        <p14:creationId xmlns:p14="http://schemas.microsoft.com/office/powerpoint/2010/main" val="423369415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4" name="Content Placeholder 3"/>
          <p:cNvSpPr>
            <a:spLocks noGrp="1"/>
          </p:cNvSpPr>
          <p:nvPr>
            <p:ph idx="1"/>
          </p:nvPr>
        </p:nvSpPr>
        <p:spPr/>
        <p:txBody>
          <a:bodyPr/>
          <a:lstStyle/>
          <a:p>
            <a:r>
              <a:rPr lang="en-US" dirty="0"/>
              <a:t> What stage is used to perform calculations of column values grouped in specified ways?</a:t>
            </a:r>
          </a:p>
          <a:p>
            <a:r>
              <a:rPr lang="en-US" dirty="0"/>
              <a:t> In what two ways can sorts be performed? </a:t>
            </a:r>
          </a:p>
          <a:p>
            <a:r>
              <a:rPr lang="en-US" dirty="0"/>
              <a:t> What is a stable sort?</a:t>
            </a:r>
          </a:p>
          <a:p>
            <a:endParaRPr lang="en-US" dirty="0"/>
          </a:p>
        </p:txBody>
      </p:sp>
    </p:spTree>
    <p:extLst>
      <p:ext uri="{BB962C8B-B14F-4D97-AF65-F5344CB8AC3E}">
        <p14:creationId xmlns:p14="http://schemas.microsoft.com/office/powerpoint/2010/main" val="230266973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4" name="Content Placeholder 3"/>
          <p:cNvSpPr>
            <a:spLocks noGrp="1"/>
          </p:cNvSpPr>
          <p:nvPr>
            <p:ph idx="1"/>
          </p:nvPr>
        </p:nvSpPr>
        <p:spPr/>
        <p:txBody>
          <a:bodyPr/>
          <a:lstStyle/>
          <a:p>
            <a:r>
              <a:rPr lang="en-US" dirty="0"/>
              <a:t>Aggregator stage </a:t>
            </a:r>
          </a:p>
          <a:p>
            <a:r>
              <a:rPr lang="en-US" dirty="0"/>
              <a:t>Using the Sort stage. In-stage sorts. </a:t>
            </a:r>
          </a:p>
          <a:p>
            <a:r>
              <a:rPr lang="en-US" dirty="0"/>
              <a:t>Stable sort preserves the order of non-key values.</a:t>
            </a:r>
          </a:p>
          <a:p>
            <a:endParaRPr lang="en-US" dirty="0"/>
          </a:p>
        </p:txBody>
      </p:sp>
    </p:spTree>
    <p:extLst>
      <p:ext uri="{BB962C8B-B14F-4D97-AF65-F5344CB8AC3E}">
        <p14:creationId xmlns:p14="http://schemas.microsoft.com/office/powerpoint/2010/main" val="345449090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summary</a:t>
            </a:r>
          </a:p>
        </p:txBody>
      </p:sp>
      <p:sp>
        <p:nvSpPr>
          <p:cNvPr id="4" name="Content Placeholder 3"/>
          <p:cNvSpPr>
            <a:spLocks noGrp="1"/>
          </p:cNvSpPr>
          <p:nvPr>
            <p:ph idx="1"/>
          </p:nvPr>
        </p:nvSpPr>
        <p:spPr/>
        <p:txBody>
          <a:bodyPr/>
          <a:lstStyle/>
          <a:p>
            <a:r>
              <a:rPr lang="en-US" dirty="0"/>
              <a:t>Having completed this unit, you should be able to: </a:t>
            </a:r>
          </a:p>
          <a:p>
            <a:r>
              <a:rPr lang="en-US" dirty="0"/>
              <a:t> Sort data using in-stage sorts and Sort stage </a:t>
            </a:r>
          </a:p>
          <a:p>
            <a:r>
              <a:rPr lang="en-US" dirty="0"/>
              <a:t> Combine data using Aggregator stage </a:t>
            </a:r>
          </a:p>
          <a:p>
            <a:r>
              <a:rPr lang="en-US" dirty="0"/>
              <a:t> Combine data Remove Duplicates stage</a:t>
            </a:r>
          </a:p>
          <a:p>
            <a:endParaRPr lang="en-US" dirty="0"/>
          </a:p>
          <a:p>
            <a:endParaRPr lang="en-US" dirty="0"/>
          </a:p>
          <a:p>
            <a:endParaRPr lang="en-US" dirty="0"/>
          </a:p>
        </p:txBody>
      </p:sp>
    </p:spTree>
    <p:extLst>
      <p:ext uri="{BB962C8B-B14F-4D97-AF65-F5344CB8AC3E}">
        <p14:creationId xmlns:p14="http://schemas.microsoft.com/office/powerpoint/2010/main" val="241067185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Transforming Data</a:t>
            </a:r>
            <a:br>
              <a:rPr lang="en-US" dirty="0"/>
            </a:b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6337656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p:txBody>
          <a:bodyPr/>
          <a:lstStyle/>
          <a:p>
            <a:pPr eaLnBrk="1" hangingPunct="1">
              <a:defRPr/>
            </a:pPr>
            <a:r>
              <a:rPr smtClean="0"/>
              <a:t>Unit objectives</a:t>
            </a:r>
          </a:p>
        </p:txBody>
      </p:sp>
      <p:sp>
        <p:nvSpPr>
          <p:cNvPr id="290819" name="Rectangle 3"/>
          <p:cNvSpPr>
            <a:spLocks noGrp="1" noChangeArrowheads="1"/>
          </p:cNvSpPr>
          <p:nvPr>
            <p:ph idx="1"/>
          </p:nvPr>
        </p:nvSpPr>
        <p:spPr/>
        <p:txBody>
          <a:bodyPr/>
          <a:lstStyle/>
          <a:p>
            <a:pPr eaLnBrk="1" hangingPunct="1">
              <a:buFont typeface="Webdings" pitchFamily="18" charset="2"/>
              <a:buNone/>
            </a:pPr>
            <a:r>
              <a:rPr lang="en-US" altLang="en-US" dirty="0" smtClean="0"/>
              <a:t>After completing this unit, you should be able to: </a:t>
            </a:r>
          </a:p>
          <a:p>
            <a:pPr eaLnBrk="1" hangingPunct="1"/>
            <a:r>
              <a:rPr lang="en-US" altLang="en-US" dirty="0" smtClean="0"/>
              <a:t> Use the Transformer stage in parallel jobs </a:t>
            </a:r>
          </a:p>
          <a:p>
            <a:pPr eaLnBrk="1" hangingPunct="1"/>
            <a:r>
              <a:rPr lang="en-US" altLang="en-US" dirty="0" smtClean="0"/>
              <a:t> Define constraints </a:t>
            </a:r>
          </a:p>
          <a:p>
            <a:pPr eaLnBrk="1" hangingPunct="1"/>
            <a:r>
              <a:rPr lang="en-US" altLang="en-US" dirty="0" smtClean="0"/>
              <a:t> Define derivations </a:t>
            </a:r>
          </a:p>
          <a:p>
            <a:pPr eaLnBrk="1" hangingPunct="1"/>
            <a:r>
              <a:rPr lang="en-US" altLang="en-US" dirty="0" smtClean="0"/>
              <a:t> Use stage variables </a:t>
            </a:r>
          </a:p>
          <a:p>
            <a:pPr eaLnBrk="1" hangingPunct="1"/>
            <a:r>
              <a:rPr lang="en-US" altLang="en-US" smtClean="0"/>
              <a:t> Create a parameter set and use its parameters in constraints and derivations</a:t>
            </a:r>
          </a:p>
          <a:p>
            <a:pPr eaLnBrk="1" hangingPunct="1"/>
            <a:endParaRPr lang="en-US" altLang="en-US" dirty="0" smtClean="0"/>
          </a:p>
        </p:txBody>
      </p:sp>
    </p:spTree>
    <p:extLst>
      <p:ext uri="{BB962C8B-B14F-4D97-AF65-F5344CB8AC3E}">
        <p14:creationId xmlns:p14="http://schemas.microsoft.com/office/powerpoint/2010/main" val="3237232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ctrTitle"/>
          </p:nvPr>
        </p:nvSpPr>
        <p:spPr>
          <a:ln/>
        </p:spPr>
        <p:txBody>
          <a:bodyPr/>
          <a:lstStyle/>
          <a:p>
            <a:pPr eaLnBrk="1" hangingPunct="1"/>
            <a:r>
              <a:rPr altLang="en-US" dirty="0" smtClean="0"/>
              <a:t>Transformer Stage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5626996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aterial_x0020_Type xmlns="6ba37514-8ea7-4bb7-b1c0-6137f91cbe04">Class book</Material_x0020_Type>
    <Category xmlns="6ba37514-8ea7-4bb7-b1c0-6137f91cbe04">Module Artifact</Category>
    <Level xmlns="6ba37514-8ea7-4bb7-b1c0-6137f91cbe04">L1</Leve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BBB9BED16EB0048B4DF793E653FA3A1" ma:contentTypeVersion="3" ma:contentTypeDescription="Create a new document." ma:contentTypeScope="" ma:versionID="feef15e8976e736c962867b02017827d">
  <xsd:schema xmlns:xsd="http://www.w3.org/2001/XMLSchema" xmlns:xs="http://www.w3.org/2001/XMLSchema" xmlns:p="http://schemas.microsoft.com/office/2006/metadata/properties" xmlns:ns2="6ba37514-8ea7-4bb7-b1c0-6137f91cbe04" targetNamespace="http://schemas.microsoft.com/office/2006/metadata/properties" ma:root="true" ma:fieldsID="71f881230bfc323a1863133dc3453c38" ns2:_="">
    <xsd:import namespace="6ba37514-8ea7-4bb7-b1c0-6137f91cbe04"/>
    <xsd:element name="properties">
      <xsd:complexType>
        <xsd:sequence>
          <xsd:element name="documentManagement">
            <xsd:complexType>
              <xsd:all>
                <xsd:element ref="ns2:Level"/>
                <xsd:element ref="ns2:Category"/>
                <xsd:element ref="ns2:Material_x0020_Typ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a37514-8ea7-4bb7-b1c0-6137f91cbe04" elementFormDefault="qualified">
    <xsd:import namespace="http://schemas.microsoft.com/office/2006/documentManagement/types"/>
    <xsd:import namespace="http://schemas.microsoft.com/office/infopath/2007/PartnerControls"/>
    <xsd:element name="Level" ma:index="8"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9"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0"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673CDC-8BE6-4391-ABD9-A817C61AB8C9}"/>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762C7BF3-EBD8-47AE-B3F2-E5BFB4350E43}"/>
</file>

<file path=docProps/app.xml><?xml version="1.0" encoding="utf-8"?>
<Properties xmlns="http://schemas.openxmlformats.org/officeDocument/2006/extended-properties" xmlns:vt="http://schemas.openxmlformats.org/officeDocument/2006/docPropsVTypes">
  <Template/>
  <TotalTime>4702</TotalTime>
  <Words>6011</Words>
  <Application>Microsoft Office PowerPoint</Application>
  <PresentationFormat>On-screen Show (4:3)</PresentationFormat>
  <Paragraphs>982</Paragraphs>
  <Slides>139</Slides>
  <Notes>139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139</vt:i4>
      </vt:variant>
    </vt:vector>
  </HeadingPairs>
  <TitlesOfParts>
    <vt:vector size="152" baseType="lpstr">
      <vt:lpstr>Arial</vt:lpstr>
      <vt:lpstr>Wingdings</vt:lpstr>
      <vt:lpstr>Tahoma</vt:lpstr>
      <vt:lpstr>Candara</vt:lpstr>
      <vt:lpstr>MS PGothic</vt:lpstr>
      <vt:lpstr>Helvetica Light</vt:lpstr>
      <vt:lpstr>Times New Roman</vt:lpstr>
      <vt:lpstr>Webdings</vt:lpstr>
      <vt:lpstr>Calibri</vt:lpstr>
      <vt:lpstr>Courier New</vt:lpstr>
      <vt:lpstr>2_Corporate Presentation Template (4x3 - Normal)</vt:lpstr>
      <vt:lpstr>think-cell Slide</vt:lpstr>
      <vt:lpstr>Worksheet</vt:lpstr>
      <vt:lpstr>IBM InfoSphere Information Server</vt:lpstr>
      <vt:lpstr>Lesson Objectives</vt:lpstr>
      <vt:lpstr>Types Of Stages</vt:lpstr>
      <vt:lpstr>Design Elements of Parallel Jobs</vt:lpstr>
      <vt:lpstr>Accessing Sequential Data</vt:lpstr>
      <vt:lpstr>Unit objectives</vt:lpstr>
      <vt:lpstr>Types of File Data</vt:lpstr>
      <vt:lpstr>How Sequential Data is Handled</vt:lpstr>
      <vt:lpstr>Using the Sequential File Stage</vt:lpstr>
      <vt:lpstr>Features of Sequential File Stage</vt:lpstr>
      <vt:lpstr>Sequential File Format Example</vt:lpstr>
      <vt:lpstr>Sequential File Stage Rules</vt:lpstr>
      <vt:lpstr>Job Design Using Sequential Stages</vt:lpstr>
      <vt:lpstr>Sequential Source Columns Tab</vt:lpstr>
      <vt:lpstr>Sequential Source Columns Tab</vt:lpstr>
      <vt:lpstr>Input Sequential Stage Properties</vt:lpstr>
      <vt:lpstr>Format Tab </vt:lpstr>
      <vt:lpstr>Reading Using a File Pattern</vt:lpstr>
      <vt:lpstr>Properties - Multiple Readers</vt:lpstr>
      <vt:lpstr>Sequential Stage As a Target</vt:lpstr>
      <vt:lpstr>Reject Link</vt:lpstr>
      <vt:lpstr>Reject Link</vt:lpstr>
      <vt:lpstr>Reading and Writing Null Values</vt:lpstr>
      <vt:lpstr>Working with NULLs</vt:lpstr>
      <vt:lpstr>Specifying a Value for NULL</vt:lpstr>
      <vt:lpstr>Dataset </vt:lpstr>
      <vt:lpstr>Data Set</vt:lpstr>
      <vt:lpstr>Data Set</vt:lpstr>
      <vt:lpstr>Job With DataSet Stage</vt:lpstr>
      <vt:lpstr>Data Set Management Utility</vt:lpstr>
      <vt:lpstr>Data and Schema Displayed</vt:lpstr>
      <vt:lpstr>File Set Stage</vt:lpstr>
      <vt:lpstr>Q&amp;A </vt:lpstr>
      <vt:lpstr>Q&amp;A</vt:lpstr>
      <vt:lpstr>Dataset Stage summary</vt:lpstr>
      <vt:lpstr>Combining Data</vt:lpstr>
      <vt:lpstr>Unit objectives</vt:lpstr>
      <vt:lpstr>Combining Data</vt:lpstr>
      <vt:lpstr>Lookup, Merge, Join Stages</vt:lpstr>
      <vt:lpstr>Not all Links are Created Equal</vt:lpstr>
      <vt:lpstr>Lookup Stage</vt:lpstr>
      <vt:lpstr>Lookup Features</vt:lpstr>
      <vt:lpstr>Lookup Types</vt:lpstr>
      <vt:lpstr>Lookup Example</vt:lpstr>
      <vt:lpstr>Lookup Stage With an Equality Match</vt:lpstr>
      <vt:lpstr>Lookup Failure Actions</vt:lpstr>
      <vt:lpstr>Specifying Lookup Failure Actions</vt:lpstr>
      <vt:lpstr>Lookup Stage Behavior </vt:lpstr>
      <vt:lpstr>Lookup Stage</vt:lpstr>
      <vt:lpstr>The Lookup Stage</vt:lpstr>
      <vt:lpstr>Join Stage</vt:lpstr>
      <vt:lpstr>Join Stage</vt:lpstr>
      <vt:lpstr>Job With Join Stage</vt:lpstr>
      <vt:lpstr>Join Stage Editor</vt:lpstr>
      <vt:lpstr>Join Stage Behavior</vt:lpstr>
      <vt:lpstr>Inner Join </vt:lpstr>
      <vt:lpstr>Left Outer Join</vt:lpstr>
      <vt:lpstr>Right Outer Join</vt:lpstr>
      <vt:lpstr>Full Outer Join</vt:lpstr>
      <vt:lpstr>Merge Stage</vt:lpstr>
      <vt:lpstr>Merge Stage</vt:lpstr>
      <vt:lpstr>More on Merge Stage</vt:lpstr>
      <vt:lpstr>Merge Stage Job </vt:lpstr>
      <vt:lpstr>Merge Stage Properties</vt:lpstr>
      <vt:lpstr>Merge Options</vt:lpstr>
      <vt:lpstr>Comparison:  Joins, Lookup, Merge</vt:lpstr>
      <vt:lpstr>Funnel Stage</vt:lpstr>
      <vt:lpstr>What is a Funnel Stage?</vt:lpstr>
      <vt:lpstr>Funnel Stage Example</vt:lpstr>
      <vt:lpstr>Funnel Stage Properties</vt:lpstr>
      <vt:lpstr>Q&amp;A</vt:lpstr>
      <vt:lpstr>Q&amp;A</vt:lpstr>
      <vt:lpstr>Unit summary</vt:lpstr>
      <vt:lpstr>Sorting and Aggregating Data</vt:lpstr>
      <vt:lpstr>Unit objectives</vt:lpstr>
      <vt:lpstr>Sort Stage</vt:lpstr>
      <vt:lpstr>Sorting Data</vt:lpstr>
      <vt:lpstr>Sorting Alternatives</vt:lpstr>
      <vt:lpstr>Sort Stage</vt:lpstr>
      <vt:lpstr>Sort keys</vt:lpstr>
      <vt:lpstr>Sort Options</vt:lpstr>
      <vt:lpstr>Partitioning V. Sorting Keys</vt:lpstr>
      <vt:lpstr>Aggregator Stage</vt:lpstr>
      <vt:lpstr>Aggregator Stage</vt:lpstr>
      <vt:lpstr>Job with Aggregator Stage</vt:lpstr>
      <vt:lpstr>Aggregation Types</vt:lpstr>
      <vt:lpstr>Count Rows Aggregator Properties</vt:lpstr>
      <vt:lpstr>Calculation Type Aggregator Properties</vt:lpstr>
      <vt:lpstr>Grouping Methods</vt:lpstr>
      <vt:lpstr>Removing Duplicates</vt:lpstr>
      <vt:lpstr>Removing Duplicates</vt:lpstr>
      <vt:lpstr>Remove Duplicates Stage Job</vt:lpstr>
      <vt:lpstr>Remove Duplicates Stage Properties</vt:lpstr>
      <vt:lpstr>Q&amp;A</vt:lpstr>
      <vt:lpstr>Q&amp;A</vt:lpstr>
      <vt:lpstr>Unit summary</vt:lpstr>
      <vt:lpstr>Transforming Data </vt:lpstr>
      <vt:lpstr>Unit objectives</vt:lpstr>
      <vt:lpstr>Transformer Stage</vt:lpstr>
      <vt:lpstr>Transformer Stage</vt:lpstr>
      <vt:lpstr>Transformer Stage</vt:lpstr>
      <vt:lpstr>Transformer Stage</vt:lpstr>
      <vt:lpstr>Job With a Transformer Stage</vt:lpstr>
      <vt:lpstr>Inside the Transformer Stage</vt:lpstr>
      <vt:lpstr>Defining a Constraint</vt:lpstr>
      <vt:lpstr>Defining a Derivation</vt:lpstr>
      <vt:lpstr>IF THEN ELSE Derivation</vt:lpstr>
      <vt:lpstr>String Functions and Operators</vt:lpstr>
      <vt:lpstr>Checking for NULLs</vt:lpstr>
      <vt:lpstr>Transformer Functions</vt:lpstr>
      <vt:lpstr>Transformer Execution Order</vt:lpstr>
      <vt:lpstr>Transformer Stage Variables</vt:lpstr>
      <vt:lpstr>Transformer Reject Links</vt:lpstr>
      <vt:lpstr>Otherwise Link</vt:lpstr>
      <vt:lpstr>Defining an Otherwise Link</vt:lpstr>
      <vt:lpstr>Specifying Link Ordering</vt:lpstr>
      <vt:lpstr>Q &amp; A</vt:lpstr>
      <vt:lpstr>Q &amp; A</vt:lpstr>
      <vt:lpstr>Unit summary</vt:lpstr>
      <vt:lpstr>Connectors Stages</vt:lpstr>
      <vt:lpstr>Connector Stage Types</vt:lpstr>
      <vt:lpstr>Connector Stage Features</vt:lpstr>
      <vt:lpstr>Connector Stage Features</vt:lpstr>
      <vt:lpstr>Metadata Retrieval</vt:lpstr>
      <vt:lpstr>Connector Stages</vt:lpstr>
      <vt:lpstr>Stage Editor</vt:lpstr>
      <vt:lpstr>Property Warning Indicators</vt:lpstr>
      <vt:lpstr>Auto-Generated SQL</vt:lpstr>
      <vt:lpstr>Invoking SQL Builder</vt:lpstr>
      <vt:lpstr>Connector Stage Properties</vt:lpstr>
      <vt:lpstr>Building SQL to Write to a Table </vt:lpstr>
      <vt:lpstr>Select Type of Write</vt:lpstr>
      <vt:lpstr>Invoking SQL Builder</vt:lpstr>
      <vt:lpstr>SQL Builder INSERT</vt:lpstr>
      <vt:lpstr>SQL Builder Update</vt:lpstr>
      <vt:lpstr>Viewing the SQL</vt:lpstr>
      <vt:lpstr>Change Capture Stage</vt:lpstr>
      <vt:lpstr>Change Capture Stage</vt:lpstr>
      <vt:lpstr>Change Capture Stage</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Nande, Satyen</cp:lastModifiedBy>
  <cp:revision>225</cp:revision>
  <cp:lastPrinted>2016-09-22T10:27:48Z</cp:lastPrinted>
  <dcterms:created xsi:type="dcterms:W3CDTF">2012-05-18T02:59:15Z</dcterms:created>
  <dcterms:modified xsi:type="dcterms:W3CDTF">2016-09-22T10:42:51Z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0x010100EBBB9BED16EB0048B4DF793E653FA3A1</vt:lpwstr>
  </property>
  <property fmtid="{D5CDD505-2E9C-101B-9397-08002B2CF9AE}" pid="4" name="_SourceUrl">
    <vt:lpwstr/>
  </property>
</Properties>
</file>